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90" d="100"/>
          <a:sy n="90" d="100"/>
        </p:scale>
        <p:origin x="2405" y="-183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535A-5FF4-4CFC-92A1-56B0BCF7A994}" type="datetimeFigureOut">
              <a:rPr lang="ko-KR" altLang="en-US" smtClean="0"/>
              <a:t>2020-05-18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1F36-7666-443F-A4B9-3E3FC56CCD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4895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535A-5FF4-4CFC-92A1-56B0BCF7A994}" type="datetimeFigureOut">
              <a:rPr lang="ko-KR" altLang="en-US" smtClean="0"/>
              <a:t>2020-05-18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1F36-7666-443F-A4B9-3E3FC56CCD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9187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535A-5FF4-4CFC-92A1-56B0BCF7A994}" type="datetimeFigureOut">
              <a:rPr lang="ko-KR" altLang="en-US" smtClean="0"/>
              <a:t>2020-05-18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1F36-7666-443F-A4B9-3E3FC56CCD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4736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535A-5FF4-4CFC-92A1-56B0BCF7A994}" type="datetimeFigureOut">
              <a:rPr lang="ko-KR" altLang="en-US" smtClean="0"/>
              <a:t>2020-05-18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1F36-7666-443F-A4B9-3E3FC56CCD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968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535A-5FF4-4CFC-92A1-56B0BCF7A994}" type="datetimeFigureOut">
              <a:rPr lang="ko-KR" altLang="en-US" smtClean="0"/>
              <a:t>2020-05-18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1F36-7666-443F-A4B9-3E3FC56CCD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0125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535A-5FF4-4CFC-92A1-56B0BCF7A994}" type="datetimeFigureOut">
              <a:rPr lang="ko-KR" altLang="en-US" smtClean="0"/>
              <a:t>2020-05-18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1F36-7666-443F-A4B9-3E3FC56CCD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6272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535A-5FF4-4CFC-92A1-56B0BCF7A994}" type="datetimeFigureOut">
              <a:rPr lang="ko-KR" altLang="en-US" smtClean="0"/>
              <a:t>2020-05-18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1F36-7666-443F-A4B9-3E3FC56CCD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0036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535A-5FF4-4CFC-92A1-56B0BCF7A994}" type="datetimeFigureOut">
              <a:rPr lang="ko-KR" altLang="en-US" smtClean="0"/>
              <a:t>2020-05-18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1F36-7666-443F-A4B9-3E3FC56CCD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2540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535A-5FF4-4CFC-92A1-56B0BCF7A994}" type="datetimeFigureOut">
              <a:rPr lang="ko-KR" altLang="en-US" smtClean="0"/>
              <a:t>2020-05-18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1F36-7666-443F-A4B9-3E3FC56CCD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1229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535A-5FF4-4CFC-92A1-56B0BCF7A994}" type="datetimeFigureOut">
              <a:rPr lang="ko-KR" altLang="en-US" smtClean="0"/>
              <a:t>2020-05-18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1F36-7666-443F-A4B9-3E3FC56CCD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8722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988E5BD-6A41-422C-8B12-58A7061CC6A8}"/>
              </a:ext>
            </a:extLst>
          </p:cNvPr>
          <p:cNvSpPr txBox="1"/>
          <p:nvPr userDrawn="1"/>
        </p:nvSpPr>
        <p:spPr>
          <a:xfrm>
            <a:off x="26127" y="9618429"/>
            <a:ext cx="40320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t>Copyright </a:t>
            </a:r>
            <a:r>
              <a:rPr kumimoji="0" lang="ko-KR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t>ⓒ </a:t>
            </a:r>
            <a:r>
              <a:rPr kumimoji="0" lang="en-US" altLang="ko-K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t>2020 </a:t>
            </a:r>
            <a:r>
              <a:rPr kumimoji="0" lang="en-US" altLang="ko-K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t>D.SHARE</a:t>
            </a:r>
            <a:r>
              <a:rPr kumimoji="0" lang="en-US" altLang="ko-K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t> All rights reserved.</a:t>
            </a:r>
            <a:endParaRPr kumimoji="0" lang="ko-KR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7" name="Picture 6" descr="디쉐어">
            <a:extLst>
              <a:ext uri="{FF2B5EF4-FFF2-40B4-BE49-F238E27FC236}">
                <a16:creationId xmlns:a16="http://schemas.microsoft.com/office/drawing/2014/main" id="{61F5B660-C3CA-4738-98B8-49A76B7801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449" y="9669202"/>
            <a:ext cx="782308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203BEBE4-A932-459E-AA3C-2DA4AE1DD405}"/>
              </a:ext>
            </a:extLst>
          </p:cNvPr>
          <p:cNvCxnSpPr>
            <a:cxnSpLocks/>
          </p:cNvCxnSpPr>
          <p:nvPr userDrawn="1"/>
        </p:nvCxnSpPr>
        <p:spPr>
          <a:xfrm>
            <a:off x="81000" y="9601011"/>
            <a:ext cx="6696000" cy="0"/>
          </a:xfrm>
          <a:prstGeom prst="line">
            <a:avLst/>
          </a:prstGeom>
          <a:ln>
            <a:solidFill>
              <a:srgbClr val="3D46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3703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535A-5FF4-4CFC-92A1-56B0BCF7A994}" type="datetimeFigureOut">
              <a:rPr lang="ko-KR" altLang="en-US" smtClean="0"/>
              <a:t>2020-05-18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1F36-7666-443F-A4B9-3E3FC56CCD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5406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2535A-5FF4-4CFC-92A1-56B0BCF7A994}" type="datetimeFigureOut">
              <a:rPr lang="ko-KR" altLang="en-US" smtClean="0"/>
              <a:t>2020-05-18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21F36-7666-443F-A4B9-3E3FC56CCD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3871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2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29838EB-8C38-4D5B-82CA-6DD14D805544}"/>
              </a:ext>
            </a:extLst>
          </p:cNvPr>
          <p:cNvSpPr txBox="1"/>
          <p:nvPr/>
        </p:nvSpPr>
        <p:spPr>
          <a:xfrm>
            <a:off x="2174455" y="801243"/>
            <a:ext cx="1683562" cy="878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b="1" dirty="0" err="1"/>
              <a:t>쓰리제이에듀</a:t>
            </a:r>
            <a:endParaRPr lang="en-US" altLang="ko-KR" b="1" dirty="0"/>
          </a:p>
          <a:p>
            <a:pPr algn="ctr">
              <a:lnSpc>
                <a:spcPct val="150000"/>
              </a:lnSpc>
            </a:pPr>
            <a:r>
              <a:rPr lang="ko-KR" altLang="en-US" b="1" dirty="0"/>
              <a:t>입 사 지 원 서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2930F2B6-4CEB-462E-8473-40A7EFC7070D}"/>
              </a:ext>
            </a:extLst>
          </p:cNvPr>
          <p:cNvSpPr/>
          <p:nvPr/>
        </p:nvSpPr>
        <p:spPr>
          <a:xfrm>
            <a:off x="5113906" y="430306"/>
            <a:ext cx="1260000" cy="16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사진</a:t>
            </a:r>
          </a:p>
        </p:txBody>
      </p:sp>
      <p:graphicFrame>
        <p:nvGraphicFramePr>
          <p:cNvPr id="6" name="표 6">
            <a:extLst>
              <a:ext uri="{FF2B5EF4-FFF2-40B4-BE49-F238E27FC236}">
                <a16:creationId xmlns:a16="http://schemas.microsoft.com/office/drawing/2014/main" id="{A6C9B377-2D3B-4C6F-951C-257A8B4622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678549"/>
              </p:ext>
            </p:extLst>
          </p:nvPr>
        </p:nvGraphicFramePr>
        <p:xfrm>
          <a:off x="453701" y="2286000"/>
          <a:ext cx="5920206" cy="69137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4000">
                  <a:extLst>
                    <a:ext uri="{9D8B030D-6E8A-4147-A177-3AD203B41FA5}">
                      <a16:colId xmlns:a16="http://schemas.microsoft.com/office/drawing/2014/main" val="392430686"/>
                    </a:ext>
                  </a:extLst>
                </a:gridCol>
                <a:gridCol w="1268103">
                  <a:extLst>
                    <a:ext uri="{9D8B030D-6E8A-4147-A177-3AD203B41FA5}">
                      <a16:colId xmlns:a16="http://schemas.microsoft.com/office/drawing/2014/main" val="997405392"/>
                    </a:ext>
                  </a:extLst>
                </a:gridCol>
                <a:gridCol w="1268103">
                  <a:extLst>
                    <a:ext uri="{9D8B030D-6E8A-4147-A177-3AD203B41FA5}">
                      <a16:colId xmlns:a16="http://schemas.microsoft.com/office/drawing/2014/main" val="1783469370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435671691"/>
                    </a:ext>
                  </a:extLst>
                </a:gridCol>
              </a:tblGrid>
              <a:tr h="31426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/>
                        <a:t>이름</a:t>
                      </a: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/>
                        <a:t>연락처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8852509"/>
                  </a:ext>
                </a:extLst>
              </a:tr>
              <a:tr h="31426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/>
                        <a:t>생년월일</a:t>
                      </a: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/>
                        <a:t>이메일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5969800"/>
                  </a:ext>
                </a:extLst>
              </a:tr>
              <a:tr h="31426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/>
                        <a:t>주소</a:t>
                      </a: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7050921"/>
                  </a:ext>
                </a:extLst>
              </a:tr>
              <a:tr h="314262">
                <a:tc gridSpan="4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1953560"/>
                  </a:ext>
                </a:extLst>
              </a:tr>
              <a:tr h="314262"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/>
                        <a:t>학력사항</a:t>
                      </a: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5836958"/>
                  </a:ext>
                </a:extLst>
              </a:tr>
              <a:tr h="31426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/>
                        <a:t>재학기간</a:t>
                      </a: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/>
                        <a:t>학교명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/>
                        <a:t>전공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/>
                        <a:t>구분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065183"/>
                  </a:ext>
                </a:extLst>
              </a:tr>
              <a:tr h="314262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9688046"/>
                  </a:ext>
                </a:extLst>
              </a:tr>
              <a:tr h="31426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6191031"/>
                  </a:ext>
                </a:extLst>
              </a:tr>
              <a:tr h="31426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4744746"/>
                  </a:ext>
                </a:extLst>
              </a:tr>
              <a:tr h="314262">
                <a:tc gridSpan="4"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5877878"/>
                  </a:ext>
                </a:extLst>
              </a:tr>
              <a:tr h="314262"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/>
                        <a:t>경력사항</a:t>
                      </a: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4684236"/>
                  </a:ext>
                </a:extLst>
              </a:tr>
              <a:tr h="31426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/>
                        <a:t>근무기간</a:t>
                      </a: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/>
                        <a:t>회사명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/>
                        <a:t>직급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/>
                        <a:t>담당업무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774429"/>
                  </a:ext>
                </a:extLst>
              </a:tr>
              <a:tr h="31426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2023440"/>
                  </a:ext>
                </a:extLst>
              </a:tr>
              <a:tr h="31426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7701528"/>
                  </a:ext>
                </a:extLst>
              </a:tr>
              <a:tr h="31426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0749003"/>
                  </a:ext>
                </a:extLst>
              </a:tr>
              <a:tr h="31426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0720720"/>
                  </a:ext>
                </a:extLst>
              </a:tr>
              <a:tr h="314262">
                <a:tc gridSpan="4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6558065"/>
                  </a:ext>
                </a:extLst>
              </a:tr>
              <a:tr h="314262"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/>
                        <a:t>기타사항</a:t>
                      </a: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3926470"/>
                  </a:ext>
                </a:extLst>
              </a:tr>
              <a:tr h="31426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/>
                        <a:t>취득일자</a:t>
                      </a: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/>
                        <a:t>자격증 </a:t>
                      </a:r>
                      <a:r>
                        <a:rPr lang="en-US" altLang="ko-KR" sz="1200" b="1" dirty="0"/>
                        <a:t>/ </a:t>
                      </a:r>
                      <a:r>
                        <a:rPr lang="ko-KR" altLang="en-US" sz="1200" b="1" dirty="0"/>
                        <a:t>어학연수 등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/>
                        <a:t>인증기관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98904"/>
                  </a:ext>
                </a:extLst>
              </a:tr>
              <a:tr h="314262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4635607"/>
                  </a:ext>
                </a:extLst>
              </a:tr>
              <a:tr h="31426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1364612"/>
                  </a:ext>
                </a:extLst>
              </a:tr>
              <a:tr h="314262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7094570"/>
                  </a:ext>
                </a:extLst>
              </a:tr>
            </a:tbl>
          </a:graphicData>
        </a:graphic>
      </p:graphicFrame>
      <p:pic>
        <p:nvPicPr>
          <p:cNvPr id="1025" name="_x440557304">
            <a:extLst>
              <a:ext uri="{FF2B5EF4-FFF2-40B4-BE49-F238E27FC236}">
                <a16:creationId xmlns:a16="http://schemas.microsoft.com/office/drawing/2014/main" id="{7A54CCAC-68C6-438E-BCC9-407C52C2AD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55367" y="801243"/>
            <a:ext cx="919088" cy="87812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1863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2">
            <a:extLst>
              <a:ext uri="{FF2B5EF4-FFF2-40B4-BE49-F238E27FC236}">
                <a16:creationId xmlns:a16="http://schemas.microsoft.com/office/drawing/2014/main" id="{8677C6F7-D126-4A9D-B967-9E603A0D3D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500692"/>
              </p:ext>
            </p:extLst>
          </p:nvPr>
        </p:nvGraphicFramePr>
        <p:xfrm>
          <a:off x="389965" y="295834"/>
          <a:ext cx="6078070" cy="8955741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6078070">
                  <a:extLst>
                    <a:ext uri="{9D8B030D-6E8A-4147-A177-3AD203B41FA5}">
                      <a16:colId xmlns:a16="http://schemas.microsoft.com/office/drawing/2014/main" val="1223783396"/>
                    </a:ext>
                  </a:extLst>
                </a:gridCol>
              </a:tblGrid>
              <a:tr h="37315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Q1.</a:t>
                      </a:r>
                      <a:r>
                        <a:rPr lang="ko-KR" altLang="en-US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본인에게 가장 큰 성장의 경험은 무엇인가요</a:t>
                      </a:r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? </a:t>
                      </a:r>
                      <a:r>
                        <a:rPr lang="ko-KR" altLang="en-US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 성장은 어떻게 이루셨나요</a:t>
                      </a:r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?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553244"/>
                  </a:ext>
                </a:extLst>
              </a:tr>
              <a:tr h="2612091">
                <a:tc>
                  <a:txBody>
                    <a:bodyPr/>
                    <a:lstStyle/>
                    <a:p>
                      <a:pPr latinLnBrk="1">
                        <a:lnSpc>
                          <a:spcPts val="1500"/>
                        </a:lnSpc>
                      </a:pPr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A1. 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1620034"/>
                  </a:ext>
                </a:extLst>
              </a:tr>
              <a:tr h="37315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Q2. </a:t>
                      </a:r>
                      <a:r>
                        <a:rPr lang="ko-KR" altLang="en-US" sz="1200" spc="-9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주변 사람이 말하는 본인의 장점</a:t>
                      </a:r>
                      <a:r>
                        <a:rPr lang="en-US" altLang="ko-KR" sz="1200" spc="-9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spc="-9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중</a:t>
                      </a:r>
                      <a:r>
                        <a:rPr lang="en-US" altLang="ko-KR" sz="1200" spc="-9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200" spc="-90" baseline="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쓰리제이에듀에서</a:t>
                      </a:r>
                      <a:r>
                        <a:rPr lang="ko-KR" altLang="en-US" sz="1200" spc="-9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가장 잘 발휘될 장점은 무엇인가요</a:t>
                      </a:r>
                      <a:r>
                        <a:rPr lang="en-US" altLang="ko-KR" sz="1200" spc="-9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?</a:t>
                      </a:r>
                      <a:endParaRPr lang="ko-KR" altLang="en-US" sz="1200" spc="-9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913014"/>
                  </a:ext>
                </a:extLst>
              </a:tr>
              <a:tr h="2612091">
                <a:tc>
                  <a:txBody>
                    <a:bodyPr/>
                    <a:lstStyle/>
                    <a:p>
                      <a:pPr latinLnBrk="1">
                        <a:lnSpc>
                          <a:spcPts val="1500"/>
                        </a:lnSpc>
                      </a:pPr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A2.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512289"/>
                  </a:ext>
                </a:extLst>
              </a:tr>
              <a:tr h="37315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Q3. </a:t>
                      </a:r>
                      <a:r>
                        <a:rPr lang="ko-KR" altLang="en-US" sz="120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쓰리제이에듀에서</a:t>
                      </a:r>
                      <a:r>
                        <a:rPr lang="ko-KR" altLang="en-US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일하며 가장 얻고 싶은 경험은 무엇인가요</a:t>
                      </a:r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?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252174"/>
                  </a:ext>
                </a:extLst>
              </a:tr>
              <a:tr h="2612091">
                <a:tc>
                  <a:txBody>
                    <a:bodyPr/>
                    <a:lstStyle/>
                    <a:p>
                      <a:pPr latinLnBrk="1">
                        <a:lnSpc>
                          <a:spcPts val="1500"/>
                        </a:lnSpc>
                      </a:pPr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A3. 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3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390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042F5DE5-F6B2-4DCB-8978-E39F09F73466}"/>
              </a:ext>
            </a:extLst>
          </p:cNvPr>
          <p:cNvSpPr/>
          <p:nvPr/>
        </p:nvSpPr>
        <p:spPr>
          <a:xfrm>
            <a:off x="250521" y="910379"/>
            <a:ext cx="6356958" cy="7986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1">
              <a:lnSpc>
                <a:spcPct val="150000"/>
              </a:lnSpc>
              <a:spcAft>
                <a:spcPts val="2400"/>
              </a:spcAft>
            </a:pPr>
            <a:r>
              <a:rPr lang="ko-KR" altLang="ko-KR" sz="1600" b="1" u="sng" kern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바탕체" panose="02030609000101010101" pitchFamily="17" charset="-127"/>
                <a:cs typeface="굴림" panose="020B0600000101010101" pitchFamily="50" charset="-127"/>
              </a:rPr>
              <a:t>개인정보</a:t>
            </a:r>
            <a:r>
              <a:rPr lang="ko-KR" altLang="ko-KR" sz="1600" b="1" u="sng" kern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 </a:t>
            </a:r>
            <a:r>
              <a:rPr lang="ko-KR" altLang="ko-KR" sz="1600" b="1" u="sng" kern="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바탕체" panose="02030609000101010101" pitchFamily="17" charset="-127"/>
                <a:cs typeface="굴림" panose="020B0600000101010101" pitchFamily="50" charset="-127"/>
              </a:rPr>
              <a:t>수집∙이용</a:t>
            </a:r>
            <a:r>
              <a:rPr lang="ko-KR" altLang="ko-KR" sz="1600" b="1" u="sng" kern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 </a:t>
            </a:r>
            <a:r>
              <a:rPr lang="ko-KR" altLang="ko-KR" sz="1600" b="1" u="sng" kern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바탕체" panose="02030609000101010101" pitchFamily="17" charset="-127"/>
                <a:cs typeface="굴림" panose="020B0600000101010101" pitchFamily="50" charset="-127"/>
              </a:rPr>
              <a:t>동의서</a:t>
            </a:r>
            <a:r>
              <a:rPr lang="en-US" altLang="ko-KR" sz="1600" b="1" u="sng" kern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맑은 고딕" panose="020B0503020000020004" pitchFamily="50" charset="-127"/>
                <a:cs typeface="굴림" panose="020B0600000101010101" pitchFamily="50" charset="-127"/>
              </a:rPr>
              <a:t>(</a:t>
            </a:r>
            <a:r>
              <a:rPr lang="ko-KR" altLang="ko-KR" sz="1600" b="1" u="sng" kern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바탕체" panose="02030609000101010101" pitchFamily="17" charset="-127"/>
                <a:cs typeface="굴림" panose="020B0600000101010101" pitchFamily="50" charset="-127"/>
              </a:rPr>
              <a:t>필수작성</a:t>
            </a:r>
            <a:r>
              <a:rPr lang="en-US" altLang="ko-KR" sz="1600" b="1" u="sng" kern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맑은 고딕" panose="020B0503020000020004" pitchFamily="50" charset="-127"/>
                <a:cs typeface="굴림" panose="020B0600000101010101" pitchFamily="50" charset="-127"/>
              </a:rPr>
              <a:t>)</a:t>
            </a:r>
            <a:endParaRPr lang="ko-KR" altLang="ko-KR" sz="1000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174625" lvl="0" indent="-174625" latinLnBrk="1">
              <a:lnSpc>
                <a:spcPct val="150000"/>
              </a:lnSpc>
              <a:buFont typeface="+mj-lt"/>
              <a:buAutoNum type="arabicPeriod"/>
            </a:pPr>
            <a:r>
              <a:rPr lang="ko-KR" altLang="ko-KR" sz="1200" b="1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개인정보의 수집</a:t>
            </a:r>
            <a:r>
              <a:rPr lang="en-US" altLang="ko-KR" sz="1200" b="1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/</a:t>
            </a:r>
            <a:r>
              <a:rPr lang="ko-KR" altLang="ko-KR" sz="1200" b="1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이용 목적</a:t>
            </a:r>
            <a:br>
              <a:rPr lang="en-US" altLang="ko-KR" sz="1200" b="1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</a:br>
            <a:r>
              <a:rPr lang="ko-KR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입사 지원자의 채용 및 평가 등 채용 전반의 업무에 필요한 개인정보를 수집하고 이용하고자 함</a:t>
            </a:r>
            <a:endParaRPr lang="ko-KR" altLang="ko-KR" sz="1200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174625" indent="-174625" latinLnBrk="1">
              <a:lnSpc>
                <a:spcPct val="150000"/>
              </a:lnSpc>
            </a:pP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 </a:t>
            </a:r>
            <a:endParaRPr lang="ko-KR" altLang="ko-KR" sz="1200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174625" indent="-174625">
              <a:lnSpc>
                <a:spcPct val="150000"/>
              </a:lnSpc>
            </a:pPr>
            <a:r>
              <a:rPr lang="en-US" altLang="ko-KR" sz="1200" b="1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2. </a:t>
            </a:r>
            <a:r>
              <a:rPr lang="ko-KR" altLang="ko-KR" sz="1200" b="1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수집하려는 개인정보의 항목</a:t>
            </a:r>
            <a:br>
              <a:rPr lang="en-US" altLang="ko-KR" sz="1200" b="1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</a:br>
            <a:r>
              <a:rPr lang="ko-KR" altLang="ko-KR" sz="1200" kern="0" dirty="0" err="1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ㅇ</a:t>
            </a:r>
            <a:r>
              <a:rPr lang="ko-KR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 필수항목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 : </a:t>
            </a:r>
            <a:r>
              <a:rPr lang="ko-KR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이름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, </a:t>
            </a:r>
            <a:r>
              <a:rPr lang="ko-KR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성별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, </a:t>
            </a:r>
            <a:r>
              <a:rPr lang="ko-KR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생년월일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, </a:t>
            </a:r>
            <a:r>
              <a:rPr lang="ko-KR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휴대폰번호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, </a:t>
            </a:r>
            <a:r>
              <a:rPr lang="ko-KR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주소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, </a:t>
            </a:r>
            <a:r>
              <a:rPr lang="ko-KR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이메일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, </a:t>
            </a:r>
            <a:r>
              <a:rPr lang="ko-KR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최종학력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, </a:t>
            </a:r>
            <a:r>
              <a:rPr lang="ko-KR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학교명 </a:t>
            </a:r>
            <a:b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</a:br>
            <a:r>
              <a:rPr lang="ko-KR" altLang="ko-KR" sz="1200" kern="0" dirty="0" err="1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ㅇ</a:t>
            </a:r>
            <a:r>
              <a:rPr lang="ko-KR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 선택항목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 : </a:t>
            </a:r>
            <a:r>
              <a:rPr lang="ko-KR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경력사항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, </a:t>
            </a:r>
            <a:r>
              <a:rPr lang="ko-KR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수상내역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, </a:t>
            </a:r>
            <a:r>
              <a:rPr lang="ko-KR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장애여부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, </a:t>
            </a:r>
            <a:r>
              <a:rPr lang="ko-KR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국가보훈여부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, </a:t>
            </a:r>
            <a:r>
              <a:rPr lang="ko-KR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자격증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, </a:t>
            </a:r>
            <a:r>
              <a:rPr lang="ko-KR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어학능력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, </a:t>
            </a:r>
            <a:r>
              <a:rPr lang="ko-KR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학력사항</a:t>
            </a:r>
            <a:endParaRPr lang="ko-KR" altLang="ko-KR" sz="1200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174625" indent="-174625">
              <a:lnSpc>
                <a:spcPct val="150000"/>
              </a:lnSpc>
            </a:pP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 </a:t>
            </a:r>
            <a:endParaRPr lang="ko-KR" altLang="ko-KR" sz="1200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174625" indent="-174625">
              <a:lnSpc>
                <a:spcPct val="150000"/>
              </a:lnSpc>
            </a:pPr>
            <a:r>
              <a:rPr lang="en-US" altLang="ko-KR" sz="1200" b="1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3. </a:t>
            </a:r>
            <a:r>
              <a:rPr lang="ko-KR" altLang="ko-KR" sz="1200" b="1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개인정보의 보유 및 이용기간</a:t>
            </a:r>
            <a:br>
              <a:rPr lang="en-US" altLang="ko-KR" sz="1200" b="1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</a:br>
            <a:r>
              <a:rPr lang="ko-KR" altLang="ko-KR" sz="1200" kern="0" dirty="0" err="1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ㅇ</a:t>
            </a:r>
            <a:r>
              <a:rPr lang="ko-KR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 동의일로부터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 5</a:t>
            </a:r>
            <a:r>
              <a:rPr lang="ko-KR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일 이내 수시 선발을 목적으로 입사지원자의 개인정보를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 2</a:t>
            </a:r>
            <a:r>
              <a:rPr lang="ko-KR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년간 보유하게 됩니다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.</a:t>
            </a:r>
            <a:endParaRPr lang="ko-KR" altLang="ko-KR" sz="1200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174625" indent="-174625">
              <a:lnSpc>
                <a:spcPct val="150000"/>
              </a:lnSpc>
            </a:pP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 </a:t>
            </a:r>
            <a:endParaRPr lang="ko-KR" altLang="ko-KR" sz="1200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174625" indent="-174625">
              <a:lnSpc>
                <a:spcPct val="150000"/>
              </a:lnSpc>
            </a:pPr>
            <a:r>
              <a:rPr lang="en-US" altLang="ko-KR" sz="1200" b="1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4. </a:t>
            </a:r>
            <a:r>
              <a:rPr lang="ko-KR" altLang="ko-KR" sz="1200" b="1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개인정보의 동의거부 권리</a:t>
            </a:r>
            <a:br>
              <a:rPr lang="en-US" altLang="ko-KR" sz="1200" b="1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</a:br>
            <a:r>
              <a:rPr lang="ko-KR" altLang="ko-KR" sz="1200" kern="0" dirty="0" err="1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ㅇ</a:t>
            </a:r>
            <a:r>
              <a:rPr lang="ko-KR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 귀하는 상기 동의를 거부할 수 있습니다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. </a:t>
            </a:r>
            <a:r>
              <a:rPr lang="ko-KR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다만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, </a:t>
            </a:r>
            <a:r>
              <a:rPr lang="ko-KR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이에 대한 동의를 하지 않을 경우에는 입사지원이 불가함을 알려드립니다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.</a:t>
            </a:r>
            <a:endParaRPr lang="ko-KR" altLang="ko-KR" sz="1200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  <a:p>
            <a:pPr indent="-74930">
              <a:lnSpc>
                <a:spcPct val="150000"/>
              </a:lnSpc>
            </a:pP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 </a:t>
            </a:r>
            <a:endParaRPr lang="ko-KR" altLang="ko-KR" sz="1200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  <a:p>
            <a:pPr latinLnBrk="1">
              <a:lnSpc>
                <a:spcPct val="150000"/>
              </a:lnSpc>
              <a:spcAft>
                <a:spcPts val="375"/>
              </a:spcAft>
            </a:pPr>
            <a:r>
              <a:rPr lang="ko-KR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입사지원자의 개인정보는 개인정보보호법을 준수하며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,</a:t>
            </a:r>
            <a:r>
              <a:rPr lang="ko-KR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 이에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 </a:t>
            </a:r>
            <a:r>
              <a:rPr lang="ko-KR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따라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 </a:t>
            </a:r>
            <a:r>
              <a:rPr lang="ko-KR" altLang="ko-KR" sz="1200" kern="0" dirty="0" err="1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쓰리제이에듀의</a:t>
            </a:r>
            <a:r>
              <a:rPr lang="ko-KR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 채용을 위하여 </a:t>
            </a:r>
            <a:r>
              <a:rPr lang="en-US" altLang="ko-KR" sz="1200" dirty="0">
                <a:latin typeface="+mn-ea"/>
              </a:rPr>
              <a:t>(</a:t>
            </a:r>
            <a:r>
              <a:rPr lang="ko-KR" altLang="en-US" sz="1200" dirty="0">
                <a:latin typeface="+mn-ea"/>
              </a:rPr>
              <a:t>주</a:t>
            </a:r>
            <a:r>
              <a:rPr lang="en-US" altLang="ko-KR" sz="1200" dirty="0">
                <a:latin typeface="+mn-ea"/>
              </a:rPr>
              <a:t>)</a:t>
            </a:r>
            <a:r>
              <a:rPr lang="ko-KR" altLang="en-US" sz="1200" dirty="0" err="1">
                <a:latin typeface="+mn-ea"/>
              </a:rPr>
              <a:t>디쉐어</a:t>
            </a:r>
            <a:r>
              <a:rPr lang="ko-KR" altLang="ko-KR" sz="1200" kern="0" dirty="0" err="1">
                <a:solidFill>
                  <a:srgbClr val="000000"/>
                </a:solidFill>
                <a:latin typeface="+mn-ea"/>
                <a:cs typeface="굴림" panose="020B0600000101010101" pitchFamily="50" charset="-127"/>
              </a:rPr>
              <a:t>에</a:t>
            </a:r>
            <a:r>
              <a:rPr lang="ko-KR" altLang="ko-KR" sz="1200" kern="0" dirty="0" err="1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서</a:t>
            </a:r>
            <a:r>
              <a:rPr lang="ko-KR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 수집하여 사용되며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, </a:t>
            </a:r>
            <a:r>
              <a:rPr lang="ko-KR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관련 담당자를 제외하고는 열람 할 수 없습니다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.</a:t>
            </a:r>
            <a:endParaRPr lang="ko-KR" altLang="ko-KR" sz="1200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  <a:p>
            <a:pPr indent="-74930">
              <a:lnSpc>
                <a:spcPct val="150000"/>
              </a:lnSpc>
            </a:pP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 </a:t>
            </a:r>
          </a:p>
          <a:p>
            <a:pPr indent="-74930">
              <a:lnSpc>
                <a:spcPct val="150000"/>
              </a:lnSpc>
            </a:pPr>
            <a:endParaRPr lang="en-US" altLang="ko-KR" sz="1200" kern="0" dirty="0">
              <a:solidFill>
                <a:srgbClr val="000000"/>
              </a:solidFill>
              <a:latin typeface="맑은 고딕" panose="020B0503020000020004" pitchFamily="50" charset="-127"/>
              <a:cs typeface="Times New Roman" panose="02020603050405020304" pitchFamily="18" charset="0"/>
            </a:endParaRPr>
          </a:p>
          <a:p>
            <a:pPr indent="-74930">
              <a:lnSpc>
                <a:spcPct val="150000"/>
              </a:lnSpc>
            </a:pPr>
            <a:endParaRPr lang="ko-KR" altLang="ko-KR" sz="1200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  <a:p>
            <a:pPr indent="-74930" algn="ctr">
              <a:lnSpc>
                <a:spcPct val="150000"/>
              </a:lnSpc>
            </a:pPr>
            <a:r>
              <a:rPr lang="ko-KR" altLang="ko-KR" sz="1200" b="1" u="sng" kern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맑은 고딕" panose="020B0503020000020004" pitchFamily="50" charset="-127"/>
                <a:cs typeface="굴림" panose="020B0600000101010101" pitchFamily="50" charset="-127"/>
              </a:rPr>
              <a:t>본인은 위의 내용에 대해 숙지하고 이에 동의합니다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굴림" panose="020B0600000101010101" pitchFamily="50" charset="-127"/>
              </a:rPr>
              <a:t>.</a:t>
            </a:r>
          </a:p>
          <a:p>
            <a:pPr indent="-74930" algn="ctr">
              <a:lnSpc>
                <a:spcPct val="150000"/>
              </a:lnSpc>
            </a:pPr>
            <a:endParaRPr lang="ko-KR" altLang="ko-KR" sz="1200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  <a:p>
            <a:pPr indent="-74930" algn="ctr">
              <a:lnSpc>
                <a:spcPct val="150000"/>
              </a:lnSpc>
            </a:pP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한컴바탕"/>
              </a:rPr>
              <a:t>2020     </a:t>
            </a:r>
            <a:r>
              <a:rPr lang="ko-KR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한컴바탕"/>
              </a:rPr>
              <a:t>년 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한컴바탕"/>
              </a:rPr>
              <a:t>    </a:t>
            </a:r>
            <a:r>
              <a:rPr lang="ko-KR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한컴바탕"/>
              </a:rPr>
              <a:t>월 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한컴바탕"/>
              </a:rPr>
              <a:t>     </a:t>
            </a:r>
            <a:r>
              <a:rPr lang="ko-KR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한컴바탕"/>
              </a:rPr>
              <a:t>일</a:t>
            </a:r>
            <a:endParaRPr lang="en-US" altLang="ko-KR" sz="1200" kern="0" dirty="0">
              <a:solidFill>
                <a:srgbClr val="000000"/>
              </a:solidFill>
              <a:latin typeface="맑은 고딕" panose="020B0503020000020004" pitchFamily="50" charset="-127"/>
              <a:cs typeface="한컴바탕"/>
            </a:endParaRPr>
          </a:p>
          <a:p>
            <a:pPr indent="-74930" algn="ctr">
              <a:lnSpc>
                <a:spcPct val="150000"/>
              </a:lnSpc>
            </a:pPr>
            <a:endParaRPr lang="ko-KR" altLang="ko-KR" sz="1200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  <a:p>
            <a:pPr indent="-74930" algn="ctr">
              <a:lnSpc>
                <a:spcPct val="150000"/>
              </a:lnSpc>
            </a:pPr>
            <a:r>
              <a:rPr lang="ko-KR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한컴바탕"/>
              </a:rPr>
              <a:t>성명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한컴바탕"/>
              </a:rPr>
              <a:t> :                               (</a:t>
            </a:r>
            <a:r>
              <a:rPr lang="ko-KR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한컴바탕"/>
              </a:rPr>
              <a:t>인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cs typeface="한컴바탕"/>
              </a:rPr>
              <a:t>)</a:t>
            </a:r>
            <a:endParaRPr lang="ko-KR" altLang="ko-KR" sz="1200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762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509</TotalTime>
  <Words>239</Words>
  <Application>Microsoft Office PowerPoint</Application>
  <PresentationFormat>A4 용지(210x297mm)</PresentationFormat>
  <Paragraphs>46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9" baseType="lpstr">
      <vt:lpstr>맑은 고딕</vt:lpstr>
      <vt:lpstr>바탕체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Kyle Kim</dc:creator>
  <cp:lastModifiedBy>L2</cp:lastModifiedBy>
  <cp:revision>25</cp:revision>
  <dcterms:created xsi:type="dcterms:W3CDTF">2020-03-17T09:05:14Z</dcterms:created>
  <dcterms:modified xsi:type="dcterms:W3CDTF">2020-05-18T09:19:55Z</dcterms:modified>
</cp:coreProperties>
</file>