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60" autoAdjust="0"/>
    <p:restoredTop sz="94660"/>
  </p:normalViewPr>
  <p:slideViewPr>
    <p:cSldViewPr>
      <p:cViewPr varScale="1">
        <p:scale>
          <a:sx n="74" d="100"/>
          <a:sy n="74" d="100"/>
        </p:scale>
        <p:origin x="-46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1" name="직사각형 20"/>
          <p:cNvSpPr/>
          <p:nvPr/>
        </p:nvSpPr>
        <p:spPr>
          <a:xfrm>
            <a:off x="428596" y="6"/>
            <a:ext cx="8286808"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ctrTitle"/>
          </p:nvPr>
        </p:nvSpPr>
        <p:spPr>
          <a:xfrm>
            <a:off x="714348" y="2143116"/>
            <a:ext cx="7643866" cy="1500198"/>
          </a:xfrm>
        </p:spPr>
        <p:txBody>
          <a:bodyPr anchor="ctr"/>
          <a:lstStyle>
            <a:lvl1pPr algn="ctr">
              <a:defRPr>
                <a:solidFill>
                  <a:schemeClr val="tx1"/>
                </a:solidFill>
              </a:defRPr>
            </a:lvl1pPr>
          </a:lstStyle>
          <a:p>
            <a:r>
              <a:rPr kumimoji="0" lang="ko-KR" altLang="en-US" smtClean="0"/>
              <a:t>마스터 제목 스타일 편집</a:t>
            </a:r>
            <a:endParaRPr kumimoji="0" lang="en-US"/>
          </a:p>
        </p:txBody>
      </p:sp>
      <p:sp>
        <p:nvSpPr>
          <p:cNvPr id="3" name="부제목 2"/>
          <p:cNvSpPr>
            <a:spLocks noGrp="1"/>
          </p:cNvSpPr>
          <p:nvPr>
            <p:ph type="subTitle" idx="1"/>
          </p:nvPr>
        </p:nvSpPr>
        <p:spPr>
          <a:xfrm>
            <a:off x="785786" y="3786190"/>
            <a:ext cx="7500990" cy="857256"/>
          </a:xfrm>
        </p:spPr>
        <p:txBody>
          <a:bodyPr anchor="t"/>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ko-KR" altLang="en-US" smtClean="0"/>
              <a:t>마스터 부제목 스타일 편집</a:t>
            </a:r>
            <a:endParaRPr kumimoji="0" lang="en-US"/>
          </a:p>
        </p:txBody>
      </p:sp>
      <p:sp>
        <p:nvSpPr>
          <p:cNvPr id="4" name="날짜 개체 틀 3"/>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277FF79-7294-48F7-8BE9-CB70E2F3EB45}"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nchor="b"/>
          <a:lstStyle>
            <a:lvl1pPr>
              <a:defRPr b="0"/>
            </a:lvl1pPr>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1500175"/>
            <a:ext cx="8229600" cy="4625989"/>
          </a:xfrm>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277FF79-7294-48F7-8BE9-CB70E2F3EB45}" type="slidenum">
              <a:rPr lang="ko-KR" altLang="en-US" smtClean="0"/>
              <a:pPr/>
              <a:t>‹#›</a:t>
            </a:fld>
            <a:endParaRPr lang="ko-KR" altLang="en-US"/>
          </a:p>
        </p:txBody>
      </p:sp>
      <p:cxnSp>
        <p:nvCxnSpPr>
          <p:cNvPr id="8" name="직선 연결선 7"/>
          <p:cNvCxnSpPr/>
          <p:nvPr/>
        </p:nvCxnSpPr>
        <p:spPr>
          <a:xfrm>
            <a:off x="455646" y="1428736"/>
            <a:ext cx="8215370" cy="1588"/>
          </a:xfrm>
          <a:prstGeom prst="line">
            <a:avLst/>
          </a:prstGeom>
          <a:noFill/>
          <a:ln w="28575" cap="sq" cmpd="sng" algn="ctr">
            <a:solidFill>
              <a:srgbClr val="E49458"/>
            </a:solidFill>
            <a:prstDash val="solid"/>
          </a:ln>
          <a:effectLst>
            <a:outerShdw blurRad="12700" dir="5400000" algn="tl">
              <a:srgbClr val="EBE9ED">
                <a:alpha val="27450"/>
              </a:srgbClr>
            </a:outerShdw>
          </a:effectLst>
          <a:scene3d>
            <a:camera prst="orthographicFront" fov="0">
              <a:rot lat="0" lon="0" rev="0"/>
            </a:camera>
            <a:lightRig rig="soft" dir="t">
              <a:rot lat="0" lon="0" rev="19200000"/>
            </a:lightRig>
          </a:scene3d>
          <a:sp3d prstMaterial="matte">
            <a:bevelT h="88900"/>
            <a:contourClr>
              <a:srgbClr val="E49458">
                <a:tint val="100000"/>
                <a:shade val="100000"/>
                <a:hueMod val="100000"/>
                <a:satMod val="100000"/>
              </a:srgbClr>
            </a:contourClr>
          </a:sp3d>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7" name="직사각형 6"/>
          <p:cNvSpPr/>
          <p:nvPr/>
        </p:nvSpPr>
        <p:spPr>
          <a:xfrm>
            <a:off x="7643834" y="-15949"/>
            <a:ext cx="1500166"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세로 제목 1"/>
          <p:cNvSpPr>
            <a:spLocks noGrp="1"/>
          </p:cNvSpPr>
          <p:nvPr>
            <p:ph type="title" orient="vert"/>
          </p:nvPr>
        </p:nvSpPr>
        <p:spPr>
          <a:xfrm>
            <a:off x="7643834" y="285728"/>
            <a:ext cx="1214446" cy="6286546"/>
          </a:xfrm>
          <a:noFill/>
        </p:spPr>
        <p:txBody>
          <a:bodyPr vert="eaVert" anchor="b"/>
          <a:lstStyle>
            <a:lvl1pPr algn="ctr">
              <a:defRPr b="0"/>
            </a:lvl1pPr>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457200" y="571481"/>
            <a:ext cx="7115196" cy="5715044"/>
          </a:xfrm>
        </p:spPr>
        <p:txBody>
          <a:bodyPr vert="eaVert"/>
          <a:lstStyle>
            <a:lvl1pPr>
              <a:defRPr sz="2800"/>
            </a:lvl1pPr>
            <a:lvl2pPr>
              <a:defRPr sz="2400"/>
            </a:lvl2pPr>
            <a:lvl3pPr>
              <a:defRPr sz="2000"/>
            </a:lvl3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277FF79-7294-48F7-8BE9-CB70E2F3EB45}"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bg>
      <p:bgRef idx="1003">
        <a:schemeClr val="bg1"/>
      </p:bgRef>
    </p:bg>
    <p:spTree>
      <p:nvGrpSpPr>
        <p:cNvPr id="1" name=""/>
        <p:cNvGrpSpPr/>
        <p:nvPr/>
      </p:nvGrpSpPr>
      <p:grpSpPr>
        <a:xfrm>
          <a:off x="0" y="0"/>
          <a:ext cx="0" cy="0"/>
          <a:chOff x="0" y="0"/>
          <a:chExt cx="0" cy="0"/>
        </a:xfrm>
      </p:grpSpPr>
      <p:sp>
        <p:nvSpPr>
          <p:cNvPr id="11" name="직사각형 10"/>
          <p:cNvSpPr/>
          <p:nvPr/>
        </p:nvSpPr>
        <p:spPr>
          <a:xfrm>
            <a:off x="0" y="1"/>
            <a:ext cx="285720" cy="6858000"/>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3" name="내용 개체 틀 2"/>
          <p:cNvSpPr>
            <a:spLocks noGrp="1"/>
          </p:cNvSpPr>
          <p:nvPr>
            <p:ph idx="1"/>
          </p:nvPr>
        </p:nvSpPr>
        <p:spPr/>
        <p:txBody>
          <a:bodyPr/>
          <a:lstStyle>
            <a:lvl1pPr>
              <a:buSzPct val="70000"/>
              <a:buFont typeface="Wingdings"/>
              <a:buChar char=""/>
              <a:defRPr/>
            </a:lvl1pPr>
            <a:lvl2pPr>
              <a:buSzPct val="120000"/>
              <a:defRPr/>
            </a:lvl2pPr>
            <a:lvl3pPr>
              <a:buSzPct val="120000"/>
              <a:defRPr/>
            </a:lvl3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277FF79-7294-48F7-8BE9-CB70E2F3EB45}" type="slidenum">
              <a:rPr lang="ko-KR" altLang="en-US" smtClean="0"/>
              <a:pPr/>
              <a:t>‹#›</a:t>
            </a:fld>
            <a:endParaRPr lang="ko-KR" altLang="en-US"/>
          </a:p>
        </p:txBody>
      </p:sp>
      <p:sp>
        <p:nvSpPr>
          <p:cNvPr id="2" name="제목 1"/>
          <p:cNvSpPr>
            <a:spLocks noGrp="1"/>
          </p:cNvSpPr>
          <p:nvPr>
            <p:ph type="title"/>
          </p:nvPr>
        </p:nvSpPr>
        <p:spPr>
          <a:xfrm>
            <a:off x="303475" y="285728"/>
            <a:ext cx="8554805" cy="939784"/>
          </a:xfrm>
        </p:spPr>
        <p:txBody>
          <a:bodyPr/>
          <a:lstStyle>
            <a:lvl1pPr>
              <a:defRPr b="0"/>
            </a:lvl1pPr>
          </a:lstStyle>
          <a:p>
            <a:r>
              <a:rPr kumimoji="0" lang="ko-KR" altLang="en-US" smtClean="0"/>
              <a:t>마스터 제목 스타일 편집</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bg>
      <p:bgRef idx="1001">
        <a:schemeClr val="bg1"/>
      </p:bgRef>
    </p:bg>
    <p:spTree>
      <p:nvGrpSpPr>
        <p:cNvPr id="1" name=""/>
        <p:cNvGrpSpPr/>
        <p:nvPr/>
      </p:nvGrpSpPr>
      <p:grpSpPr>
        <a:xfrm>
          <a:off x="0" y="0"/>
          <a:ext cx="0" cy="0"/>
          <a:chOff x="0" y="0"/>
          <a:chExt cx="0" cy="0"/>
        </a:xfrm>
      </p:grpSpPr>
      <p:sp>
        <p:nvSpPr>
          <p:cNvPr id="9" name="직사각형 8"/>
          <p:cNvSpPr/>
          <p:nvPr/>
        </p:nvSpPr>
        <p:spPr>
          <a:xfrm>
            <a:off x="0" y="9"/>
            <a:ext cx="456478" cy="6857999"/>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a:xfrm>
            <a:off x="500034" y="3071810"/>
            <a:ext cx="7715304" cy="1504952"/>
          </a:xfrm>
        </p:spPr>
        <p:txBody>
          <a:bodyPr anchor="ctr"/>
          <a:lstStyle>
            <a:lvl1pPr algn="l">
              <a:defRPr sz="4000" b="0" cap="all">
                <a:effectLst>
                  <a:outerShdw blurRad="44450" dist="25400" dir="2700000" algn="tl" rotWithShape="0">
                    <a:schemeClr val="bg1">
                      <a:alpha val="51000"/>
                    </a:schemeClr>
                  </a:outerShdw>
                </a:effectLst>
              </a:defRPr>
            </a:lvl1pPr>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500034" y="4500570"/>
            <a:ext cx="7715304" cy="1643064"/>
          </a:xfrm>
        </p:spPr>
        <p:txBody>
          <a:bodyPr anchor="t"/>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C277FF79-7294-48F7-8BE9-CB70E2F3EB45}" type="slidenum">
              <a:rPr lang="ko-KR" altLang="en-US" smtClean="0"/>
              <a:pPr/>
              <a:t>‹#›</a:t>
            </a:fld>
            <a:endParaRPr lang="ko-KR" altLang="en-US"/>
          </a:p>
        </p:txBody>
      </p:sp>
      <p:cxnSp>
        <p:nvCxnSpPr>
          <p:cNvPr id="16" name="직선 연결선 15"/>
          <p:cNvCxnSpPr/>
          <p:nvPr/>
        </p:nvCxnSpPr>
        <p:spPr>
          <a:xfrm>
            <a:off x="500034" y="4429132"/>
            <a:ext cx="7715304" cy="1588"/>
          </a:xfrm>
          <a:prstGeom prst="line">
            <a:avLst/>
          </a:prstGeom>
        </p:spPr>
        <p:style>
          <a:lnRef idx="3">
            <a:schemeClr val="accent1"/>
          </a:lnRef>
          <a:fillRef idx="0">
            <a:schemeClr val="accent1"/>
          </a:fillRef>
          <a:effectRef idx="2">
            <a:schemeClr val="accent1"/>
          </a:effectRef>
          <a:fontRef idx="minor">
            <a:schemeClr val="tx1"/>
          </a:fontRef>
        </p:style>
      </p:cxnSp>
      <p:sp>
        <p:nvSpPr>
          <p:cNvPr id="8" name="날짜 개체 틀 7"/>
          <p:cNvSpPr>
            <a:spLocks noGrp="1"/>
          </p:cNvSpPr>
          <p:nvPr>
            <p:ph type="dt" sz="half" idx="13"/>
          </p:nvPr>
        </p:nvSpPr>
        <p:spPr/>
        <p:txBody>
          <a:bodyPr/>
          <a:lstStyle/>
          <a:p>
            <a:fld id="{CAB67595-339B-4EE2-B1A0-9375BC4D148E}" type="datetimeFigureOut">
              <a:rPr lang="ko-KR" altLang="en-US" smtClean="0"/>
              <a:pPr/>
              <a:t>2010-10-28</a:t>
            </a:fld>
            <a:endParaRPr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8" name="직사각형 7"/>
          <p:cNvSpPr/>
          <p:nvPr/>
        </p:nvSpPr>
        <p:spPr>
          <a:xfrm>
            <a:off x="0" y="285728"/>
            <a:ext cx="9144032" cy="1143010"/>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p:txBody>
          <a:bodyPr/>
          <a:lstStyle>
            <a:lvl1pPr>
              <a:defRPr b="0"/>
            </a:lvl1pPr>
          </a:lstStyle>
          <a:p>
            <a:r>
              <a:rPr kumimoji="0" lang="ko-KR" altLang="en-US" smtClean="0"/>
              <a:t>마스터 제목 스타일 편집</a:t>
            </a:r>
            <a:endParaRPr kumimoji="0" lang="en-US"/>
          </a:p>
        </p:txBody>
      </p:sp>
      <p:sp>
        <p:nvSpPr>
          <p:cNvPr id="3" name="내용 개체 틀 2"/>
          <p:cNvSpPr>
            <a:spLocks noGrp="1"/>
          </p:cNvSpPr>
          <p:nvPr>
            <p:ph sz="half" idx="1"/>
          </p:nvPr>
        </p:nvSpPr>
        <p:spPr bwMode="invGray">
          <a:xfrm>
            <a:off x="785782" y="1643050"/>
            <a:ext cx="3786218" cy="4429156"/>
          </a:xfrm>
          <a:prstGeom prst="roundRect">
            <a:avLst>
              <a:gd name="adj" fmla="val 5345"/>
            </a:avLst>
          </a:prstGeom>
          <a:solidFill>
            <a:schemeClr val="tx2">
              <a:tint val="50000"/>
              <a:alpha val="50000"/>
            </a:schemeClr>
          </a:solidFill>
          <a:effectLst/>
          <a:scene3d>
            <a:camera prst="orthographicFront"/>
            <a:lightRig rig="threePt" dir="t"/>
          </a:scene3d>
          <a:sp3d contourW="12700">
            <a:bevelT/>
            <a:contourClr>
              <a:schemeClr val="bg2"/>
            </a:contourClr>
          </a:sp3d>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내용 개체 틀 3"/>
          <p:cNvSpPr>
            <a:spLocks noGrp="1"/>
          </p:cNvSpPr>
          <p:nvPr>
            <p:ph sz="half" idx="2"/>
          </p:nvPr>
        </p:nvSpPr>
        <p:spPr bwMode="invGray">
          <a:xfrm>
            <a:off x="4714876" y="1643050"/>
            <a:ext cx="3785616" cy="4429156"/>
          </a:xfrm>
          <a:prstGeom prst="roundRect">
            <a:avLst>
              <a:gd name="adj" fmla="val 6980"/>
            </a:avLst>
          </a:prstGeom>
          <a:solidFill>
            <a:schemeClr val="tx2">
              <a:tint val="75000"/>
              <a:alpha val="50000"/>
            </a:schemeClr>
          </a:solidFill>
          <a:effectLst/>
          <a:scene3d>
            <a:camera prst="orthographicFront"/>
            <a:lightRig rig="threePt" dir="t"/>
          </a:scene3d>
          <a:sp3d contourW="12700">
            <a:bevelT/>
            <a:contourClr>
              <a:schemeClr val="bg2"/>
            </a:contourClr>
          </a:sp3d>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277FF79-7294-48F7-8BE9-CB70E2F3EB45}"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b="0"/>
            </a:lvl1pPr>
          </a:lstStyle>
          <a:p>
            <a:r>
              <a:rPr kumimoji="0" lang="ko-KR" altLang="en-US" smtClean="0"/>
              <a:t>마스터 제목 스타일 편집</a:t>
            </a:r>
            <a:endParaRPr kumimoji="0" lang="en-US"/>
          </a:p>
        </p:txBody>
      </p:sp>
      <p:sp>
        <p:nvSpPr>
          <p:cNvPr id="7" name="날짜 개체 틀 6"/>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C277FF79-7294-48F7-8BE9-CB70E2F3EB45}" type="slidenum">
              <a:rPr lang="ko-KR" altLang="en-US" smtClean="0"/>
              <a:pPr/>
              <a:t>‹#›</a:t>
            </a:fld>
            <a:endParaRPr lang="ko-KR" altLang="en-US"/>
          </a:p>
        </p:txBody>
      </p:sp>
      <p:sp>
        <p:nvSpPr>
          <p:cNvPr id="10" name="내용 개체 틀 9"/>
          <p:cNvSpPr>
            <a:spLocks noGrp="1"/>
          </p:cNvSpPr>
          <p:nvPr>
            <p:ph sz="half" idx="2"/>
          </p:nvPr>
        </p:nvSpPr>
        <p:spPr bwMode="invGray">
          <a:xfrm>
            <a:off x="500038" y="1500174"/>
            <a:ext cx="4000529" cy="3786214"/>
          </a:xfrm>
          <a:prstGeom prst="roundRect">
            <a:avLst>
              <a:gd name="adj" fmla="val 5345"/>
            </a:avLst>
          </a:prstGeom>
          <a:gradFill flip="none" rotWithShape="1">
            <a:gsLst>
              <a:gs pos="0">
                <a:schemeClr val="accent1">
                  <a:shade val="75000"/>
                  <a:alpha val="50000"/>
                </a:schemeClr>
              </a:gs>
              <a:gs pos="100000">
                <a:schemeClr val="accent1">
                  <a:shade val="75000"/>
                  <a:tint val="20000"/>
                  <a:alpha val="50000"/>
                </a:schemeClr>
              </a:gs>
            </a:gsLst>
            <a:lin ang="13500000" scaled="1"/>
            <a:tileRect/>
          </a:gradFill>
          <a:effectLst/>
          <a:scene3d>
            <a:camera prst="orthographicFront"/>
            <a:lightRig rig="glow" dir="t">
              <a:rot lat="0" lon="0" rev="4800000"/>
            </a:lightRig>
          </a:scene3d>
          <a:sp3d extrusionH="12700" contourW="12700" prstMaterial="powder">
            <a:bevelT h="12700"/>
            <a:bevelB h="50800"/>
            <a:contourClr>
              <a:schemeClr val="bg2"/>
            </a:contourClr>
          </a:sp3d>
        </p:spPr>
        <p:txBody>
          <a:bodyPr/>
          <a:lstStyle>
            <a:lvl1pPr>
              <a:defRPr sz="2800">
                <a:solidFill>
                  <a:schemeClr val="tx1">
                    <a:tint val="9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3" name="텍스트 개체 틀 2"/>
          <p:cNvSpPr>
            <a:spLocks noGrp="1"/>
          </p:cNvSpPr>
          <p:nvPr>
            <p:ph type="body" idx="1"/>
          </p:nvPr>
        </p:nvSpPr>
        <p:spPr bwMode="ltGray">
          <a:xfrm>
            <a:off x="500038" y="5429264"/>
            <a:ext cx="4005072" cy="714380"/>
          </a:xfrm>
          <a:prstGeom prst="roundRect">
            <a:avLst>
              <a:gd name="adj" fmla="val 16667"/>
            </a:avLst>
          </a:prstGeom>
          <a:noFill/>
          <a:ln>
            <a:noFill/>
          </a:ln>
          <a:effectLst/>
        </p:spPr>
        <p:txBody>
          <a:bodyPr anchor="ctr"/>
          <a:lstStyle>
            <a:lvl1pPr marL="0" indent="0" algn="ctr">
              <a:buNone/>
              <a:defRPr sz="2400" b="0">
                <a:solidFill>
                  <a:schemeClr val="tx1"/>
                </a:solidFill>
              </a:defRPr>
            </a:lvl1pPr>
            <a:lvl2pPr marL="457200" indent="0" algn="ctr">
              <a:buNone/>
              <a:defRPr sz="2000" b="0">
                <a:solidFill>
                  <a:schemeClr val="tx1"/>
                </a:solidFill>
              </a:defRPr>
            </a:lvl2pPr>
            <a:lvl3pPr marL="914400" indent="0" algn="ctr">
              <a:buNone/>
              <a:defRPr sz="1800" b="0">
                <a:solidFill>
                  <a:schemeClr val="tx1"/>
                </a:solidFill>
              </a:defRPr>
            </a:lvl3pPr>
            <a:lvl4pPr marL="1371600" indent="0" algn="ctr">
              <a:buNone/>
              <a:defRPr sz="1600" b="0">
                <a:solidFill>
                  <a:schemeClr val="tx1"/>
                </a:solidFill>
              </a:defRPr>
            </a:lvl4pPr>
            <a:lvl5pPr marL="1828800" indent="0" algn="ctr">
              <a:buNone/>
              <a:defRPr sz="1600" b="0">
                <a:solidFill>
                  <a:schemeClr val="tx1"/>
                </a:solidFill>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ko-KR" altLang="en-US" smtClean="0"/>
              <a:t>마스터 텍스트 스타일을 편집합니다</a:t>
            </a:r>
          </a:p>
        </p:txBody>
      </p:sp>
      <p:sp>
        <p:nvSpPr>
          <p:cNvPr id="12" name="내용 개체 틀 11"/>
          <p:cNvSpPr>
            <a:spLocks noGrp="1"/>
          </p:cNvSpPr>
          <p:nvPr>
            <p:ph sz="half" idx="4"/>
          </p:nvPr>
        </p:nvSpPr>
        <p:spPr bwMode="invGray">
          <a:xfrm>
            <a:off x="4716932" y="1500174"/>
            <a:ext cx="4000529" cy="3786214"/>
          </a:xfrm>
          <a:prstGeom prst="roundRect">
            <a:avLst>
              <a:gd name="adj" fmla="val 5345"/>
            </a:avLst>
          </a:prstGeom>
          <a:gradFill flip="none" rotWithShape="1">
            <a:gsLst>
              <a:gs pos="0">
                <a:schemeClr val="accent2">
                  <a:shade val="75000"/>
                  <a:alpha val="50000"/>
                </a:schemeClr>
              </a:gs>
              <a:gs pos="100000">
                <a:schemeClr val="accent2">
                  <a:tint val="20000"/>
                  <a:alpha val="50000"/>
                </a:schemeClr>
              </a:gs>
            </a:gsLst>
            <a:lin ang="13500000" scaled="1"/>
            <a:tileRect/>
          </a:gradFill>
          <a:effectLst/>
          <a:scene3d>
            <a:camera prst="orthographicFront"/>
            <a:lightRig rig="glow" dir="t">
              <a:rot lat="0" lon="0" rev="4800000"/>
            </a:lightRig>
          </a:scene3d>
          <a:sp3d extrusionH="12700" contourW="12700" prstMaterial="powder">
            <a:bevelT h="12700"/>
            <a:bevelB h="50800"/>
            <a:contourClr>
              <a:schemeClr val="bg2"/>
            </a:contourClr>
          </a:sp3d>
        </p:spPr>
        <p:txBody>
          <a:bodyPr/>
          <a:lstStyle>
            <a:lvl1pPr>
              <a:defRPr sz="2800">
                <a:solidFill>
                  <a:schemeClr val="tx1">
                    <a:tint val="95000"/>
                  </a:schemeClr>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텍스트 개체 틀 4"/>
          <p:cNvSpPr>
            <a:spLocks noGrp="1"/>
          </p:cNvSpPr>
          <p:nvPr>
            <p:ph type="body" sz="quarter" idx="3"/>
          </p:nvPr>
        </p:nvSpPr>
        <p:spPr bwMode="ltGray">
          <a:xfrm>
            <a:off x="4714876" y="5429264"/>
            <a:ext cx="4000528" cy="714380"/>
          </a:xfrm>
          <a:prstGeom prst="roundRect">
            <a:avLst>
              <a:gd name="adj" fmla="val 16667"/>
            </a:avLst>
          </a:prstGeom>
          <a:noFill/>
          <a:ln>
            <a:noFill/>
          </a:ln>
          <a:effectLst/>
        </p:spPr>
        <p:txBody>
          <a:bodyPr anchor="ctr"/>
          <a:lstStyle>
            <a:lvl1pPr marL="0" indent="0" algn="ctr">
              <a:buNone/>
              <a:defRPr sz="2400" b="0">
                <a:solidFill>
                  <a:schemeClr val="tx1"/>
                </a:solidFill>
              </a:defRPr>
            </a:lvl1pPr>
            <a:lvl2pPr marL="457200" indent="0" algn="ctr">
              <a:buNone/>
              <a:defRPr sz="2000" b="0">
                <a:solidFill>
                  <a:schemeClr val="tx1"/>
                </a:solidFill>
              </a:defRPr>
            </a:lvl2pPr>
            <a:lvl3pPr marL="914400" indent="0" algn="ctr">
              <a:buNone/>
              <a:defRPr sz="1800" b="0">
                <a:solidFill>
                  <a:schemeClr val="tx1"/>
                </a:solidFill>
              </a:defRPr>
            </a:lvl3pPr>
            <a:lvl4pPr marL="1371600" indent="0" algn="ctr">
              <a:buNone/>
              <a:defRPr sz="1600" b="0">
                <a:solidFill>
                  <a:schemeClr val="tx1"/>
                </a:solidFill>
              </a:defRPr>
            </a:lvl4pPr>
            <a:lvl5pPr marL="1828800" indent="0" algn="ctr">
              <a:buNone/>
              <a:defRPr sz="1600" b="0">
                <a:solidFill>
                  <a:schemeClr val="tx1"/>
                </a:solidFill>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ko-KR" altLang="en-US" smtClean="0"/>
              <a:t>마스터 텍스트 스타일을 편집합니다</a:t>
            </a:r>
          </a:p>
        </p:txBody>
      </p:sp>
      <p:sp>
        <p:nvSpPr>
          <p:cNvPr id="11" name="직사각형 10"/>
          <p:cNvSpPr/>
          <p:nvPr/>
        </p:nvSpPr>
        <p:spPr>
          <a:xfrm>
            <a:off x="0" y="4"/>
            <a:ext cx="285720"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13" name="직사각형 12"/>
          <p:cNvSpPr/>
          <p:nvPr/>
        </p:nvSpPr>
        <p:spPr>
          <a:xfrm>
            <a:off x="8859915" y="4"/>
            <a:ext cx="285720"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6" name="직사각형 5"/>
          <p:cNvSpPr/>
          <p:nvPr/>
        </p:nvSpPr>
        <p:spPr>
          <a:xfrm>
            <a:off x="428596" y="6"/>
            <a:ext cx="8286808"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a:xfrm>
            <a:off x="500034" y="428604"/>
            <a:ext cx="8186766" cy="1143000"/>
          </a:xfrm>
        </p:spPr>
        <p:txBody>
          <a:bodyPr/>
          <a:lstStyle>
            <a:lvl1pPr algn="l">
              <a:defRPr b="0"/>
            </a:lvl1pPr>
          </a:lstStyle>
          <a:p>
            <a:r>
              <a:rPr kumimoji="0" lang="ko-KR" altLang="en-US" smtClean="0"/>
              <a:t>마스터 제목 스타일 편집</a:t>
            </a:r>
            <a:endParaRPr kumimoji="0" lang="en-US"/>
          </a:p>
        </p:txBody>
      </p:sp>
      <p:sp>
        <p:nvSpPr>
          <p:cNvPr id="3" name="날짜 개체 틀 2"/>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C277FF79-7294-48F7-8BE9-CB70E2F3EB45}"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C277FF79-7294-48F7-8BE9-CB70E2F3EB45}"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bg>
      <p:bgRef idx="1002">
        <a:schemeClr val="bg1"/>
      </p:bgRef>
    </p:bg>
    <p:spTree>
      <p:nvGrpSpPr>
        <p:cNvPr id="1" name=""/>
        <p:cNvGrpSpPr/>
        <p:nvPr/>
      </p:nvGrpSpPr>
      <p:grpSpPr>
        <a:xfrm>
          <a:off x="0" y="0"/>
          <a:ext cx="0" cy="0"/>
          <a:chOff x="0" y="0"/>
          <a:chExt cx="0" cy="0"/>
        </a:xfrm>
      </p:grpSpPr>
      <p:sp>
        <p:nvSpPr>
          <p:cNvPr id="12" name="직사각형 11"/>
          <p:cNvSpPr/>
          <p:nvPr/>
        </p:nvSpPr>
        <p:spPr bwMode="invGray">
          <a:xfrm>
            <a:off x="285720" y="263808"/>
            <a:ext cx="8858280" cy="664862"/>
          </a:xfrm>
          <a:prstGeom prst="rect">
            <a:avLst/>
          </a:prstGeom>
          <a:solidFill>
            <a:schemeClr val="tx1">
              <a:tint val="95000"/>
              <a:alpha val="69804"/>
            </a:scheme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bwMode="invGray">
          <a:xfrm>
            <a:off x="500034" y="285728"/>
            <a:ext cx="8143932" cy="642942"/>
          </a:xfrm>
          <a:noFill/>
        </p:spPr>
        <p:txBody>
          <a:bodyPr anchor="b">
            <a:noAutofit/>
          </a:bodyPr>
          <a:lstStyle>
            <a:lvl1pPr algn="l">
              <a:defRPr sz="2800" b="1">
                <a:ln w="9525" cmpd="sng">
                  <a:noFill/>
                </a:ln>
                <a:solidFill>
                  <a:schemeClr val="bg1"/>
                </a:solidFill>
                <a:effectLst>
                  <a:outerShdw blurRad="44450" dist="25400" dir="2700000" algn="tl" rotWithShape="0">
                    <a:schemeClr val="tx1">
                      <a:alpha val="51000"/>
                    </a:schemeClr>
                  </a:outerShdw>
                </a:effectLst>
              </a:defRPr>
            </a:lvl1pPr>
          </a:lstStyle>
          <a:p>
            <a:r>
              <a:rPr kumimoji="0" lang="ko-KR" altLang="en-US" smtClean="0"/>
              <a:t>마스터 제목 스타일 편집</a:t>
            </a:r>
            <a:endParaRPr kumimoji="0" lang="en-US"/>
          </a:p>
        </p:txBody>
      </p:sp>
      <p:sp>
        <p:nvSpPr>
          <p:cNvPr id="4" name="텍스트 개체 틀 3"/>
          <p:cNvSpPr>
            <a:spLocks noGrp="1"/>
          </p:cNvSpPr>
          <p:nvPr>
            <p:ph type="body" sz="half" idx="2"/>
          </p:nvPr>
        </p:nvSpPr>
        <p:spPr>
          <a:xfrm>
            <a:off x="500034" y="1006230"/>
            <a:ext cx="2214578" cy="5351729"/>
          </a:xfrm>
        </p:spPr>
        <p:txBody>
          <a:bodyPr/>
          <a:lstStyle>
            <a:lvl1pPr marL="0" indent="0">
              <a:buNone/>
              <a:defRPr sz="1600"/>
            </a:lvl1pPr>
            <a:lvl2pPr marL="457200" indent="0">
              <a:buNone/>
              <a:defRPr sz="14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C277FF79-7294-48F7-8BE9-CB70E2F3EB45}" type="slidenum">
              <a:rPr lang="ko-KR" altLang="en-US" smtClean="0"/>
              <a:pPr/>
              <a:t>‹#›</a:t>
            </a:fld>
            <a:endParaRPr lang="ko-KR" altLang="en-US"/>
          </a:p>
        </p:txBody>
      </p:sp>
      <p:sp>
        <p:nvSpPr>
          <p:cNvPr id="15" name="내용 개체 틀 14"/>
          <p:cNvSpPr>
            <a:spLocks noGrp="1"/>
          </p:cNvSpPr>
          <p:nvPr>
            <p:ph sz="quarter" idx="1"/>
          </p:nvPr>
        </p:nvSpPr>
        <p:spPr>
          <a:xfrm>
            <a:off x="2786064" y="1000108"/>
            <a:ext cx="5857875" cy="5357830"/>
          </a:xfrm>
        </p:spPr>
        <p:txBody>
          <a:bodyPr/>
          <a:lstStyle>
            <a:lvl1pPr>
              <a:defRPr sz="2800"/>
            </a:lvl1pPr>
            <a:lvl2pPr>
              <a:defRPr sz="2600"/>
            </a:lvl2pPr>
            <a:lvl3pPr>
              <a:defRPr sz="2400"/>
            </a:lvl3pPr>
            <a:lvl4pPr>
              <a:defRPr sz="2000"/>
            </a:lvl4pPr>
            <a:lvl5pPr>
              <a:defRPr sz="18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9" name="직사각형 8"/>
          <p:cNvSpPr/>
          <p:nvPr/>
        </p:nvSpPr>
        <p:spPr>
          <a:xfrm>
            <a:off x="0" y="4"/>
            <a:ext cx="285720" cy="6857997"/>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9" name="직사각형 8"/>
          <p:cNvSpPr/>
          <p:nvPr/>
        </p:nvSpPr>
        <p:spPr>
          <a:xfrm>
            <a:off x="0" y="3571876"/>
            <a:ext cx="9144000" cy="3286126"/>
          </a:xfrm>
          <a:prstGeom prst="rect">
            <a:avLst/>
          </a:prstGeom>
          <a:solidFill>
            <a:srgbClr val="FFFFFF">
              <a:alpha val="30196"/>
            </a:srgbClr>
          </a:solidFill>
          <a:ln w="15875" cap="sq"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1"/>
          <p:cNvSpPr>
            <a:spLocks noGrp="1"/>
          </p:cNvSpPr>
          <p:nvPr>
            <p:ph type="title"/>
          </p:nvPr>
        </p:nvSpPr>
        <p:spPr>
          <a:xfrm>
            <a:off x="500034" y="3571876"/>
            <a:ext cx="3286148" cy="1138242"/>
          </a:xfrm>
        </p:spPr>
        <p:txBody>
          <a:bodyPr anchor="b"/>
          <a:lstStyle>
            <a:lvl1pPr algn="l">
              <a:defRPr sz="2000" b="1"/>
            </a:lvl1pPr>
          </a:lstStyle>
          <a:p>
            <a:r>
              <a:rPr kumimoji="0" lang="ko-KR" altLang="en-US" smtClean="0"/>
              <a:t>마스터 제목 스타일 편집</a:t>
            </a:r>
            <a:endParaRPr kumimoji="0" lang="en-US"/>
          </a:p>
        </p:txBody>
      </p:sp>
      <p:sp>
        <p:nvSpPr>
          <p:cNvPr id="4" name="텍스트 개체 틀 3"/>
          <p:cNvSpPr>
            <a:spLocks noGrp="1"/>
          </p:cNvSpPr>
          <p:nvPr>
            <p:ph type="body" sz="half" idx="2"/>
          </p:nvPr>
        </p:nvSpPr>
        <p:spPr>
          <a:xfrm>
            <a:off x="500034" y="4714884"/>
            <a:ext cx="3286148" cy="1143008"/>
          </a:xfrm>
        </p:spPr>
        <p:txBody>
          <a:bodyPr/>
          <a:lstStyle>
            <a:lvl1pPr marL="0" indent="0">
              <a:buNone/>
              <a:defRPr sz="1600"/>
            </a:lvl1pPr>
            <a:lvl2pPr marL="457200" indent="0">
              <a:buNone/>
              <a:defRPr sz="1400"/>
            </a:lvl2pPr>
            <a:lvl3pPr marL="914400" indent="0">
              <a:buNone/>
              <a:defRPr sz="1400"/>
            </a:lvl3pPr>
            <a:lvl4pPr marL="1371600" indent="0">
              <a:buNone/>
              <a:defRPr sz="1200"/>
            </a:lvl4pPr>
            <a:lvl5pPr marL="1828800" indent="0">
              <a:buNone/>
              <a:defRPr sz="12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CAB67595-339B-4EE2-B1A0-9375BC4D148E}" type="datetimeFigureOut">
              <a:rPr lang="ko-KR" altLang="en-US" smtClean="0"/>
              <a:pPr/>
              <a:t>2010-10-28</a:t>
            </a:fld>
            <a:endParaRPr lang="ko-KR" altLang="en-US"/>
          </a:p>
        </p:txBody>
      </p:sp>
      <p:sp>
        <p:nvSpPr>
          <p:cNvPr id="6" name="바닥글 개체 틀 5"/>
          <p:cNvSpPr>
            <a:spLocks noGrp="1"/>
          </p:cNvSpPr>
          <p:nvPr>
            <p:ph type="ftr" sz="quarter" idx="11"/>
          </p:nvPr>
        </p:nvSpPr>
        <p:spPr>
          <a:xfrm>
            <a:off x="3124200" y="6572272"/>
            <a:ext cx="2895600" cy="297750"/>
          </a:xfrm>
        </p:spPr>
        <p:txBody>
          <a:bodyPr/>
          <a:lstStyle/>
          <a:p>
            <a:endParaRPr lang="ko-KR" altLang="en-US"/>
          </a:p>
        </p:txBody>
      </p:sp>
      <p:sp>
        <p:nvSpPr>
          <p:cNvPr id="7" name="슬라이드 번호 개체 틀 6"/>
          <p:cNvSpPr>
            <a:spLocks noGrp="1"/>
          </p:cNvSpPr>
          <p:nvPr>
            <p:ph type="sldNum" sz="quarter" idx="12"/>
          </p:nvPr>
        </p:nvSpPr>
        <p:spPr/>
        <p:txBody>
          <a:bodyPr/>
          <a:lstStyle/>
          <a:p>
            <a:fld id="{C277FF79-7294-48F7-8BE9-CB70E2F3EB45}" type="slidenum">
              <a:rPr lang="ko-KR" altLang="en-US" smtClean="0"/>
              <a:pPr/>
              <a:t>‹#›</a:t>
            </a:fld>
            <a:endParaRPr lang="ko-KR" altLang="en-US"/>
          </a:p>
        </p:txBody>
      </p:sp>
      <p:sp>
        <p:nvSpPr>
          <p:cNvPr id="8" name="그림 개체 틀 7"/>
          <p:cNvSpPr>
            <a:spLocks noGrp="1"/>
          </p:cNvSpPr>
          <p:nvPr>
            <p:ph type="pic" idx="1"/>
          </p:nvPr>
        </p:nvSpPr>
        <p:spPr>
          <a:xfrm>
            <a:off x="4000496" y="1071546"/>
            <a:ext cx="4214842" cy="4714908"/>
          </a:xfrm>
          <a:solidFill>
            <a:schemeClr val="tx2"/>
          </a:solidFill>
          <a:ln w="152400" cap="rnd">
            <a:solidFill>
              <a:srgbClr val="FFFFFF"/>
            </a:solidFill>
            <a:round/>
          </a:ln>
          <a:effectLst>
            <a:outerShdw blurRad="50800" dist="50800" dir="2700000" algn="tl" rotWithShape="0">
              <a:srgbClr val="000000">
                <a:alpha val="43137"/>
              </a:srgbClr>
            </a:outerShdw>
          </a:effectLst>
          <a:scene3d>
            <a:camera prst="orthographicFront"/>
            <a:lightRig rig="twoPt" dir="t">
              <a:rot lat="0" lon="0" rev="10800000"/>
            </a:lightRig>
          </a:scene3d>
          <a:sp3d contourW="6350">
            <a:bevelT w="50800" h="16510"/>
            <a:contourClr>
              <a:srgbClr val="C0C0C0"/>
            </a:contourClr>
          </a:sp3d>
        </p:spPr>
        <p:txBody>
          <a:bodyPr/>
          <a:lstStyle>
            <a:lvl1pPr marL="0" indent="0">
              <a:buNone/>
              <a:defRPr sz="3200">
                <a:solidFill>
                  <a:schemeClr val="tx2">
                    <a:tint val="10000"/>
                  </a:schemeClr>
                </a:solidFill>
                <a:effectLst>
                  <a:outerShdw blurRad="50800" dist="50800" dir="5400000" algn="tl" rotWithShape="0">
                    <a:srgbClr val="000000">
                      <a:alpha val="58000"/>
                    </a:srgbClr>
                  </a:outerShdw>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ko-KR" altLang="en-US" smtClean="0"/>
              <a:t>그림을 추가하려면 아이콘을 클릭하십시오</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8" name="직사각형 27"/>
          <p:cNvSpPr/>
          <p:nvPr/>
        </p:nvSpPr>
        <p:spPr>
          <a:xfrm>
            <a:off x="0" y="6572272"/>
            <a:ext cx="9144000" cy="285728"/>
          </a:xfrm>
          <a:prstGeom prst="rect">
            <a:avLst/>
          </a:prstGeom>
          <a:ln w="15875"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8" name="직사각형 7"/>
          <p:cNvSpPr/>
          <p:nvPr/>
        </p:nvSpPr>
        <p:spPr>
          <a:xfrm>
            <a:off x="0" y="2380"/>
            <a:ext cx="9144000" cy="283348"/>
          </a:xfrm>
          <a:prstGeom prst="rect">
            <a:avLst/>
          </a:prstGeom>
          <a:solidFill>
            <a:schemeClr val="accent4"/>
          </a:solidFill>
          <a:ln w="15875"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ko-KR" altLang="en-US"/>
          </a:p>
        </p:txBody>
      </p:sp>
      <p:sp>
        <p:nvSpPr>
          <p:cNvPr id="2" name="제목 개체 틀 1"/>
          <p:cNvSpPr>
            <a:spLocks noGrp="1"/>
          </p:cNvSpPr>
          <p:nvPr>
            <p:ph type="title"/>
          </p:nvPr>
        </p:nvSpPr>
        <p:spPr>
          <a:xfrm>
            <a:off x="312353" y="274638"/>
            <a:ext cx="8545927" cy="1143000"/>
          </a:xfrm>
          <a:prstGeom prst="rect">
            <a:avLst/>
          </a:prstGeom>
        </p:spPr>
        <p:txBody>
          <a:bodyPr vert="horz" rtlCol="0" anchor="ctr">
            <a:normAutofit/>
          </a:bodyPr>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ko-KR" altLang="en-US" smtClean="0"/>
              <a:t>마스터 텍스트 스타일을 편집합니다</a:t>
            </a:r>
          </a:p>
          <a:p>
            <a:pPr lvl="1" eaLnBrk="1" latinLnBrk="0" hangingPunct="1"/>
            <a:r>
              <a:rPr kumimoji="0" lang="ko-KR" altLang="en-US" smtClean="0"/>
              <a:t>둘째 수준</a:t>
            </a:r>
          </a:p>
          <a:p>
            <a:pPr lvl="2" eaLnBrk="1" latinLnBrk="0" hangingPunct="1"/>
            <a:r>
              <a:rPr kumimoji="0" lang="ko-KR" altLang="en-US" smtClean="0"/>
              <a:t>셋째 수준</a:t>
            </a:r>
          </a:p>
          <a:p>
            <a:pPr lvl="3" eaLnBrk="1" latinLnBrk="0" hangingPunct="1"/>
            <a:r>
              <a:rPr kumimoji="0" lang="ko-KR" altLang="en-US" smtClean="0"/>
              <a:t>넷째 수준</a:t>
            </a:r>
          </a:p>
          <a:p>
            <a:pPr lvl="4" eaLnBrk="1" latinLnBrk="0" hangingPunct="1"/>
            <a:r>
              <a:rPr kumimoji="0" lang="ko-KR" altLang="en-US" smtClean="0"/>
              <a:t>다섯째 수준</a:t>
            </a:r>
            <a:endParaRPr kumimoji="0" lang="en-US"/>
          </a:p>
        </p:txBody>
      </p:sp>
      <p:sp>
        <p:nvSpPr>
          <p:cNvPr id="4" name="날짜 개체 틀 3"/>
          <p:cNvSpPr>
            <a:spLocks noGrp="1"/>
          </p:cNvSpPr>
          <p:nvPr>
            <p:ph type="dt" sz="half" idx="2"/>
          </p:nvPr>
        </p:nvSpPr>
        <p:spPr>
          <a:xfrm>
            <a:off x="457200" y="6572272"/>
            <a:ext cx="2133600" cy="285752"/>
          </a:xfrm>
          <a:prstGeom prst="rect">
            <a:avLst/>
          </a:prstGeom>
        </p:spPr>
        <p:txBody>
          <a:bodyPr vert="horz" rtlCol="0" anchor="ctr"/>
          <a:lstStyle>
            <a:lvl1pPr algn="l" eaLnBrk="1" latinLnBrk="0" hangingPunct="1">
              <a:defRPr kumimoji="0" sz="1200">
                <a:solidFill>
                  <a:schemeClr val="tx1"/>
                </a:solidFill>
              </a:defRPr>
            </a:lvl1pPr>
          </a:lstStyle>
          <a:p>
            <a:fld id="{CAB67595-339B-4EE2-B1A0-9375BC4D148E}" type="datetimeFigureOut">
              <a:rPr lang="ko-KR" altLang="en-US" smtClean="0"/>
              <a:pPr/>
              <a:t>2010-10-28</a:t>
            </a:fld>
            <a:endParaRPr lang="ko-KR" altLang="en-US"/>
          </a:p>
        </p:txBody>
      </p:sp>
      <p:sp>
        <p:nvSpPr>
          <p:cNvPr id="5" name="바닥글 개체 틀 4"/>
          <p:cNvSpPr>
            <a:spLocks noGrp="1"/>
          </p:cNvSpPr>
          <p:nvPr>
            <p:ph type="ftr" sz="quarter" idx="3"/>
          </p:nvPr>
        </p:nvSpPr>
        <p:spPr>
          <a:xfrm>
            <a:off x="3124200" y="6572272"/>
            <a:ext cx="2895600" cy="285752"/>
          </a:xfrm>
          <a:prstGeom prst="rect">
            <a:avLst/>
          </a:prstGeom>
        </p:spPr>
        <p:txBody>
          <a:bodyPr vert="horz" rtlCol="0" anchor="ctr"/>
          <a:lstStyle>
            <a:lvl1pPr algn="ctr" eaLnBrk="1" latinLnBrk="0" hangingPunct="1">
              <a:defRPr kumimoji="0" sz="1200">
                <a:solidFill>
                  <a:schemeClr val="tx1"/>
                </a:solidFill>
              </a:defRPr>
            </a:lvl1pPr>
          </a:lstStyle>
          <a:p>
            <a:endParaRPr lang="ko-KR" altLang="en-US"/>
          </a:p>
        </p:txBody>
      </p:sp>
      <p:sp>
        <p:nvSpPr>
          <p:cNvPr id="6" name="슬라이드 번호 개체 틀 5"/>
          <p:cNvSpPr>
            <a:spLocks noGrp="1"/>
          </p:cNvSpPr>
          <p:nvPr>
            <p:ph type="sldNum" sz="quarter" idx="4"/>
          </p:nvPr>
        </p:nvSpPr>
        <p:spPr>
          <a:xfrm>
            <a:off x="6553200" y="6572272"/>
            <a:ext cx="2133600" cy="285752"/>
          </a:xfrm>
          <a:prstGeom prst="rect">
            <a:avLst/>
          </a:prstGeom>
        </p:spPr>
        <p:txBody>
          <a:bodyPr vert="horz" rtlCol="0" anchor="ctr"/>
          <a:lstStyle>
            <a:lvl1pPr algn="r" eaLnBrk="1" latinLnBrk="0" hangingPunct="1">
              <a:defRPr kumimoji="0" sz="1200">
                <a:solidFill>
                  <a:schemeClr val="tx1"/>
                </a:solidFill>
              </a:defRPr>
            </a:lvl1pPr>
          </a:lstStyle>
          <a:p>
            <a:fld id="{C277FF79-7294-48F7-8BE9-CB70E2F3EB45}"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1" hangingPunct="1">
        <a:spcBef>
          <a:spcPct val="0"/>
        </a:spcBef>
        <a:buNone/>
        <a:defRPr kumimoji="0" sz="4400" b="0" kern="1200" spc="100" dirty="0">
          <a:ln w="18000">
            <a:noFill/>
            <a:prstDash val="solid"/>
          </a:ln>
          <a:solidFill>
            <a:schemeClr val="tx1"/>
          </a:solidFill>
          <a:effectLst>
            <a:outerShdw blurRad="44450" dist="25400" dir="2700000" algn="tl" rotWithShape="0">
              <a:schemeClr val="bg1">
                <a:alpha val="51000"/>
              </a:schemeClr>
            </a:outerShdw>
          </a:effectLst>
          <a:latin typeface="+mj-lt"/>
          <a:ea typeface="+mj-ea"/>
          <a:cs typeface="+mj-cs"/>
        </a:defRPr>
      </a:lvl1pPr>
      <a:lvl2pPr eaLnBrk="1" latinLnBrk="1" hangingPunct="1">
        <a:defRPr kumimoji="0">
          <a:solidFill>
            <a:schemeClr val="tx2"/>
          </a:solidFill>
        </a:defRPr>
      </a:lvl2pPr>
      <a:lvl3pPr eaLnBrk="1" latinLnBrk="1" hangingPunct="1">
        <a:defRPr kumimoji="0">
          <a:solidFill>
            <a:schemeClr val="tx2"/>
          </a:solidFill>
        </a:defRPr>
      </a:lvl3pPr>
      <a:lvl4pPr eaLnBrk="1" latinLnBrk="1" hangingPunct="1">
        <a:defRPr kumimoji="0">
          <a:solidFill>
            <a:schemeClr val="tx2"/>
          </a:solidFill>
        </a:defRPr>
      </a:lvl4pPr>
      <a:lvl5pPr eaLnBrk="1" latinLnBrk="1" hangingPunct="1">
        <a:defRPr kumimoji="0">
          <a:solidFill>
            <a:schemeClr val="tx2"/>
          </a:solidFill>
        </a:defRPr>
      </a:lvl5pPr>
      <a:lvl6pPr eaLnBrk="1" latinLnBrk="1" hangingPunct="1">
        <a:defRPr kumimoji="0">
          <a:solidFill>
            <a:schemeClr val="tx2"/>
          </a:solidFill>
        </a:defRPr>
      </a:lvl6pPr>
      <a:lvl7pPr eaLnBrk="1" latinLnBrk="1" hangingPunct="1">
        <a:defRPr kumimoji="0">
          <a:solidFill>
            <a:schemeClr val="tx2"/>
          </a:solidFill>
        </a:defRPr>
      </a:lvl7pPr>
      <a:lvl8pPr eaLnBrk="1" latinLnBrk="1" hangingPunct="1">
        <a:defRPr kumimoji="0">
          <a:solidFill>
            <a:schemeClr val="tx2"/>
          </a:solidFill>
        </a:defRPr>
      </a:lvl8pPr>
      <a:lvl9pPr eaLnBrk="1" latinLnBrk="1" hangingPunct="1">
        <a:defRPr kumimoji="0">
          <a:solidFill>
            <a:schemeClr val="tx2"/>
          </a:solidFill>
        </a:defRPr>
      </a:lvl9pPr>
    </p:titleStyle>
    <p:bodyStyle>
      <a:lvl1pPr marL="342900" indent="-342900" algn="l" rtl="0" eaLnBrk="1" latinLnBrk="1" hangingPunct="1">
        <a:spcBef>
          <a:spcPct val="20000"/>
        </a:spcBef>
        <a:buFont typeface="Arial"/>
        <a:buChar char="•"/>
        <a:defRPr kumimoji="0" sz="3200" kern="1200">
          <a:solidFill>
            <a:schemeClr val="tx2"/>
          </a:solidFill>
          <a:latin typeface="+mn-lt"/>
          <a:ea typeface="+mn-ea"/>
          <a:cs typeface="+mn-cs"/>
        </a:defRPr>
      </a:lvl1pPr>
      <a:lvl2pPr marL="742950" indent="-285750" algn="l" rtl="0" eaLnBrk="1" latinLnBrk="1" hangingPunct="1">
        <a:spcBef>
          <a:spcPct val="20000"/>
        </a:spcBef>
        <a:buClr>
          <a:schemeClr val="accent1">
            <a:shade val="75000"/>
          </a:schemeClr>
        </a:buClr>
        <a:buFont typeface="Arial"/>
        <a:buChar char="•"/>
        <a:defRPr kumimoji="0" sz="2800" kern="1200">
          <a:solidFill>
            <a:schemeClr val="tx1"/>
          </a:solidFill>
          <a:latin typeface="+mn-lt"/>
          <a:ea typeface="+mn-ea"/>
          <a:cs typeface="+mn-cs"/>
        </a:defRPr>
      </a:lvl2pPr>
      <a:lvl3pPr marL="1143000" indent="-228600" algn="l" rtl="0" eaLnBrk="1" latinLnBrk="1" hangingPunct="1">
        <a:spcBef>
          <a:spcPct val="20000"/>
        </a:spcBef>
        <a:buClr>
          <a:schemeClr val="tx2"/>
        </a:buClr>
        <a:buFont typeface="Arial"/>
        <a:buChar char="•"/>
        <a:defRPr kumimoji="0" sz="2600" kern="1200">
          <a:solidFill>
            <a:schemeClr val="tx1"/>
          </a:solidFill>
          <a:latin typeface="+mn-lt"/>
          <a:ea typeface="+mn-ea"/>
          <a:cs typeface="+mn-cs"/>
        </a:defRPr>
      </a:lvl3pPr>
      <a:lvl4pPr marL="1600200" indent="-228600" algn="l" rtl="0" eaLnBrk="1" latinLnBrk="1" hangingPunct="1">
        <a:spcBef>
          <a:spcPct val="20000"/>
        </a:spcBef>
        <a:buClr>
          <a:schemeClr val="accent1">
            <a:shade val="75000"/>
          </a:schemeClr>
        </a:buClr>
        <a:buFont typeface="Arial"/>
        <a:buChar char="•"/>
        <a:defRPr kumimoji="0" sz="2400" kern="1200">
          <a:solidFill>
            <a:schemeClr val="tx1"/>
          </a:solidFill>
          <a:latin typeface="+mn-lt"/>
          <a:ea typeface="+mn-ea"/>
          <a:cs typeface="+mn-cs"/>
        </a:defRPr>
      </a:lvl4pPr>
      <a:lvl5pPr marL="2057400" indent="-228600" algn="l" rtl="0" eaLnBrk="1" latinLnBrk="1" hangingPunct="1">
        <a:spcBef>
          <a:spcPct val="20000"/>
        </a:spcBef>
        <a:buClr>
          <a:schemeClr val="tx2"/>
        </a:buClr>
        <a:buFont typeface="Arial"/>
        <a:buChar char="•"/>
        <a:defRPr kumimoji="0" sz="2000" kern="1200">
          <a:solidFill>
            <a:schemeClr val="tx1"/>
          </a:solidFill>
          <a:latin typeface="+mn-lt"/>
          <a:ea typeface="+mn-ea"/>
          <a:cs typeface="+mn-cs"/>
        </a:defRPr>
      </a:lvl5pPr>
      <a:lvl6pPr marL="2514600" indent="-228600" algn="l" rtl="0" eaLnBrk="1" latinLnBrk="1" hangingPunct="1">
        <a:spcBef>
          <a:spcPct val="20000"/>
        </a:spcBef>
        <a:buClr>
          <a:schemeClr val="accent1"/>
        </a:buClr>
        <a:buFont typeface="Arial"/>
        <a:buChar char="•"/>
        <a:defRPr kumimoji="0" sz="1800" kern="1200">
          <a:solidFill>
            <a:schemeClr val="tx1"/>
          </a:solidFill>
          <a:latin typeface="+mn-lt"/>
          <a:ea typeface="+mn-ea"/>
          <a:cs typeface="+mn-cs"/>
        </a:defRPr>
      </a:lvl6pPr>
      <a:lvl7pPr marL="2971800" indent="-228600" algn="l" rtl="0" eaLnBrk="1" latinLnBrk="1" hangingPunct="1">
        <a:spcBef>
          <a:spcPct val="20000"/>
        </a:spcBef>
        <a:buClr>
          <a:schemeClr val="tx2"/>
        </a:buClr>
        <a:buFont typeface="Arial"/>
        <a:buChar char="•"/>
        <a:defRPr kumimoji="0" sz="1600" kern="1200">
          <a:solidFill>
            <a:schemeClr val="tx1"/>
          </a:solidFill>
          <a:latin typeface="+mn-lt"/>
          <a:ea typeface="+mn-ea"/>
          <a:cs typeface="+mn-cs"/>
        </a:defRPr>
      </a:lvl7pPr>
      <a:lvl8pPr marL="3429000" indent="-228600" algn="l" rtl="0" eaLnBrk="1" latinLnBrk="1" hangingPunct="1">
        <a:spcBef>
          <a:spcPct val="20000"/>
        </a:spcBef>
        <a:buClr>
          <a:schemeClr val="accent1"/>
        </a:buClr>
        <a:buFont typeface="Arial"/>
        <a:buChar char="•"/>
        <a:defRPr kumimoji="0" sz="1400" kern="1200">
          <a:solidFill>
            <a:schemeClr val="tx1"/>
          </a:solidFill>
          <a:latin typeface="+mn-lt"/>
          <a:ea typeface="+mn-ea"/>
          <a:cs typeface="+mn-cs"/>
        </a:defRPr>
      </a:lvl8pPr>
      <a:lvl9pPr marL="3886200" indent="-228600" algn="l" rtl="0" eaLnBrk="1" latinLnBrk="1" hangingPunct="1">
        <a:spcBef>
          <a:spcPct val="20000"/>
        </a:spcBef>
        <a:buClr>
          <a:schemeClr val="tx2"/>
        </a:buClr>
        <a:buFont typeface="Arial"/>
        <a:buChar char="•"/>
        <a:defRPr kumimoji="0" sz="1400" kern="1200">
          <a:solidFill>
            <a:schemeClr val="tx1"/>
          </a:solidFill>
          <a:latin typeface="+mn-lt"/>
          <a:ea typeface="+mn-ea"/>
          <a:cs typeface="+mn-cs"/>
        </a:defRPr>
      </a:lvl9pPr>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857224" y="357166"/>
            <a:ext cx="7772400" cy="3571876"/>
          </a:xfrm>
        </p:spPr>
        <p:txBody>
          <a:bodyPr>
            <a:noAutofit/>
          </a:bodyPr>
          <a:lstStyle/>
          <a:p>
            <a:r>
              <a:rPr lang="ko-KR" altLang="en-US" sz="5400" b="1" dirty="0" smtClean="0">
                <a:latin typeface="HY나무M" pitchFamily="18" charset="-127"/>
                <a:ea typeface="HY나무M" pitchFamily="18" charset="-127"/>
              </a:rPr>
              <a:t>제 </a:t>
            </a:r>
            <a:r>
              <a:rPr lang="en-US" altLang="ko-KR" sz="5400" b="1" dirty="0" smtClean="0">
                <a:latin typeface="HY나무M" pitchFamily="18" charset="-127"/>
                <a:ea typeface="HY나무M" pitchFamily="18" charset="-127"/>
              </a:rPr>
              <a:t>6</a:t>
            </a:r>
            <a:r>
              <a:rPr lang="ko-KR" altLang="en-US" sz="5400" b="1" dirty="0" smtClean="0">
                <a:latin typeface="HY나무M" pitchFamily="18" charset="-127"/>
                <a:ea typeface="HY나무M" pitchFamily="18" charset="-127"/>
              </a:rPr>
              <a:t>장</a:t>
            </a:r>
            <a:r>
              <a:rPr lang="en-US" altLang="ko-KR" sz="5400" b="1" dirty="0" smtClean="0">
                <a:latin typeface="HY나무M" pitchFamily="18" charset="-127"/>
                <a:ea typeface="HY나무M" pitchFamily="18" charset="-127"/>
              </a:rPr>
              <a:t>. </a:t>
            </a:r>
            <a:r>
              <a:rPr lang="ko-KR" altLang="en-US" sz="5400" b="1" dirty="0" smtClean="0">
                <a:latin typeface="HY나무M" pitchFamily="18" charset="-127"/>
                <a:ea typeface="HY나무M" pitchFamily="18" charset="-127"/>
              </a:rPr>
              <a:t>자 료 처 리</a:t>
            </a:r>
            <a:r>
              <a:rPr lang="en-US" altLang="ko-KR" sz="5400" b="1" dirty="0" smtClean="0">
                <a:latin typeface="HY나무M" pitchFamily="18" charset="-127"/>
                <a:ea typeface="HY나무M" pitchFamily="18" charset="-127"/>
              </a:rPr>
              <a:t/>
            </a:r>
            <a:br>
              <a:rPr lang="en-US" altLang="ko-KR" sz="5400" b="1" dirty="0" smtClean="0">
                <a:latin typeface="HY나무M" pitchFamily="18" charset="-127"/>
                <a:ea typeface="HY나무M" pitchFamily="18" charset="-127"/>
              </a:rPr>
            </a:br>
            <a:r>
              <a:rPr lang="en-US" altLang="ko-KR" sz="2800" b="1" dirty="0" smtClean="0">
                <a:solidFill>
                  <a:srgbClr val="7030A0"/>
                </a:solidFill>
                <a:latin typeface="HY나무M" pitchFamily="18" charset="-127"/>
                <a:ea typeface="HY나무M" pitchFamily="18" charset="-127"/>
              </a:rPr>
              <a:t>1. </a:t>
            </a:r>
            <a:r>
              <a:rPr lang="ko-KR" altLang="en-US" sz="2800" b="1" dirty="0" smtClean="0">
                <a:solidFill>
                  <a:srgbClr val="7030A0"/>
                </a:solidFill>
                <a:latin typeface="HY나무M" pitchFamily="18" charset="-127"/>
                <a:ea typeface="HY나무M" pitchFamily="18" charset="-127"/>
              </a:rPr>
              <a:t>설문지 작성</a:t>
            </a:r>
            <a:r>
              <a:rPr lang="en-US" altLang="ko-KR" sz="2800" b="1" dirty="0" smtClean="0">
                <a:solidFill>
                  <a:srgbClr val="7030A0"/>
                </a:solidFill>
                <a:latin typeface="HY나무M" pitchFamily="18" charset="-127"/>
                <a:ea typeface="HY나무M" pitchFamily="18" charset="-127"/>
              </a:rPr>
              <a:t/>
            </a:r>
            <a:br>
              <a:rPr lang="en-US" altLang="ko-KR" sz="2800" b="1" dirty="0" smtClean="0">
                <a:solidFill>
                  <a:srgbClr val="7030A0"/>
                </a:solidFill>
                <a:latin typeface="HY나무M" pitchFamily="18" charset="-127"/>
                <a:ea typeface="HY나무M" pitchFamily="18" charset="-127"/>
              </a:rPr>
            </a:br>
            <a:r>
              <a:rPr lang="en-US" altLang="ko-KR" sz="2800" b="1" dirty="0" smtClean="0">
                <a:solidFill>
                  <a:srgbClr val="7030A0"/>
                </a:solidFill>
                <a:latin typeface="HY나무M" pitchFamily="18" charset="-127"/>
                <a:ea typeface="HY나무M" pitchFamily="18" charset="-127"/>
              </a:rPr>
              <a:t>2. </a:t>
            </a:r>
            <a:r>
              <a:rPr lang="ko-KR" altLang="en-US" sz="2800" b="1" dirty="0" smtClean="0">
                <a:solidFill>
                  <a:srgbClr val="7030A0"/>
                </a:solidFill>
                <a:latin typeface="HY나무M" pitchFamily="18" charset="-127"/>
                <a:ea typeface="HY나무M" pitchFamily="18" charset="-127"/>
              </a:rPr>
              <a:t>자료수집</a:t>
            </a:r>
            <a:r>
              <a:rPr lang="en-US" altLang="ko-KR" sz="2800" b="1" dirty="0" smtClean="0">
                <a:solidFill>
                  <a:srgbClr val="7030A0"/>
                </a:solidFill>
                <a:latin typeface="HY나무M" pitchFamily="18" charset="-127"/>
                <a:ea typeface="HY나무M" pitchFamily="18" charset="-127"/>
              </a:rPr>
              <a:t/>
            </a:r>
            <a:br>
              <a:rPr lang="en-US" altLang="ko-KR" sz="2800" b="1" dirty="0" smtClean="0">
                <a:solidFill>
                  <a:srgbClr val="7030A0"/>
                </a:solidFill>
                <a:latin typeface="HY나무M" pitchFamily="18" charset="-127"/>
                <a:ea typeface="HY나무M" pitchFamily="18" charset="-127"/>
              </a:rPr>
            </a:br>
            <a:r>
              <a:rPr lang="en-US" altLang="ko-KR" sz="2800" b="1" dirty="0" smtClean="0">
                <a:solidFill>
                  <a:srgbClr val="7030A0"/>
                </a:solidFill>
                <a:latin typeface="HY나무M" pitchFamily="18" charset="-127"/>
                <a:ea typeface="HY나무M" pitchFamily="18" charset="-127"/>
              </a:rPr>
              <a:t>3. </a:t>
            </a:r>
            <a:r>
              <a:rPr lang="ko-KR" altLang="en-US" sz="2800" b="1" dirty="0" smtClean="0">
                <a:solidFill>
                  <a:srgbClr val="7030A0"/>
                </a:solidFill>
                <a:latin typeface="HY나무M" pitchFamily="18" charset="-127"/>
                <a:ea typeface="HY나무M" pitchFamily="18" charset="-127"/>
              </a:rPr>
              <a:t>자료분석</a:t>
            </a:r>
            <a:r>
              <a:rPr lang="en-US" altLang="ko-KR" sz="2800" b="1" dirty="0" smtClean="0">
                <a:solidFill>
                  <a:srgbClr val="7030A0"/>
                </a:solidFill>
                <a:latin typeface="HY나무M" pitchFamily="18" charset="-127"/>
                <a:ea typeface="HY나무M" pitchFamily="18" charset="-127"/>
              </a:rPr>
              <a:t/>
            </a:r>
            <a:br>
              <a:rPr lang="en-US" altLang="ko-KR" sz="2800" b="1" dirty="0" smtClean="0">
                <a:solidFill>
                  <a:srgbClr val="7030A0"/>
                </a:solidFill>
                <a:latin typeface="HY나무M" pitchFamily="18" charset="-127"/>
                <a:ea typeface="HY나무M" pitchFamily="18" charset="-127"/>
              </a:rPr>
            </a:br>
            <a:r>
              <a:rPr lang="en-US" altLang="ko-KR" sz="2800" b="1" dirty="0" smtClean="0">
                <a:solidFill>
                  <a:srgbClr val="7030A0"/>
                </a:solidFill>
                <a:latin typeface="HY나무M" pitchFamily="18" charset="-127"/>
                <a:ea typeface="HY나무M" pitchFamily="18" charset="-127"/>
              </a:rPr>
              <a:t>4. </a:t>
            </a:r>
            <a:r>
              <a:rPr lang="ko-KR" altLang="en-US" sz="2800" b="1" dirty="0" smtClean="0">
                <a:solidFill>
                  <a:srgbClr val="7030A0"/>
                </a:solidFill>
                <a:latin typeface="HY나무M" pitchFamily="18" charset="-127"/>
                <a:ea typeface="HY나무M" pitchFamily="18" charset="-127"/>
              </a:rPr>
              <a:t>결과해석 및 전략도출</a:t>
            </a:r>
            <a:r>
              <a:rPr lang="en-US" altLang="ko-KR" sz="2800" b="1" dirty="0" smtClean="0">
                <a:solidFill>
                  <a:srgbClr val="7030A0"/>
                </a:solidFill>
                <a:latin typeface="HY나무M" pitchFamily="18" charset="-127"/>
                <a:ea typeface="HY나무M" pitchFamily="18" charset="-127"/>
              </a:rPr>
              <a:t/>
            </a:r>
            <a:br>
              <a:rPr lang="en-US" altLang="ko-KR" sz="2800" b="1" dirty="0" smtClean="0">
                <a:solidFill>
                  <a:srgbClr val="7030A0"/>
                </a:solidFill>
                <a:latin typeface="HY나무M" pitchFamily="18" charset="-127"/>
                <a:ea typeface="HY나무M" pitchFamily="18" charset="-127"/>
              </a:rPr>
            </a:br>
            <a:r>
              <a:rPr lang="en-US" altLang="ko-KR" sz="2800" b="1" dirty="0" smtClean="0">
                <a:solidFill>
                  <a:srgbClr val="7030A0"/>
                </a:solidFill>
                <a:latin typeface="HY나무M" pitchFamily="18" charset="-127"/>
                <a:ea typeface="HY나무M" pitchFamily="18" charset="-127"/>
              </a:rPr>
              <a:t>5. </a:t>
            </a:r>
            <a:r>
              <a:rPr lang="ko-KR" altLang="en-US" sz="2800" b="1" dirty="0" smtClean="0">
                <a:solidFill>
                  <a:srgbClr val="7030A0"/>
                </a:solidFill>
                <a:latin typeface="HY나무M" pitchFamily="18" charset="-127"/>
                <a:ea typeface="HY나무M" pitchFamily="18" charset="-127"/>
              </a:rPr>
              <a:t>인터넷 조사</a:t>
            </a:r>
            <a:r>
              <a:rPr lang="en-US" altLang="ko-KR" sz="3200" b="1" dirty="0" smtClean="0">
                <a:latin typeface="HY나무M" pitchFamily="18" charset="-127"/>
                <a:ea typeface="HY나무M" pitchFamily="18" charset="-127"/>
              </a:rPr>
              <a:t/>
            </a:r>
            <a:br>
              <a:rPr lang="en-US" altLang="ko-KR" sz="3200" b="1" dirty="0" smtClean="0">
                <a:latin typeface="HY나무M" pitchFamily="18" charset="-127"/>
                <a:ea typeface="HY나무M" pitchFamily="18" charset="-127"/>
              </a:rPr>
            </a:br>
            <a:r>
              <a:rPr lang="en-US" altLang="ko-KR" sz="800" b="1" dirty="0" smtClean="0">
                <a:latin typeface="HY나무M" pitchFamily="18" charset="-127"/>
                <a:ea typeface="HY나무M" pitchFamily="18" charset="-127"/>
              </a:rPr>
              <a:t/>
            </a:r>
            <a:br>
              <a:rPr lang="en-US" altLang="ko-KR" sz="800" b="1" dirty="0" smtClean="0">
                <a:latin typeface="HY나무M" pitchFamily="18" charset="-127"/>
                <a:ea typeface="HY나무M" pitchFamily="18" charset="-127"/>
              </a:rPr>
            </a:br>
            <a:endParaRPr lang="ko-KR" altLang="en-US" sz="800" b="1" dirty="0">
              <a:latin typeface="HY나무M" pitchFamily="18" charset="-127"/>
              <a:ea typeface="HY나무M" pitchFamily="18" charset="-127"/>
            </a:endParaRPr>
          </a:p>
        </p:txBody>
      </p:sp>
      <p:sp>
        <p:nvSpPr>
          <p:cNvPr id="3" name="부제목 2"/>
          <p:cNvSpPr>
            <a:spLocks noGrp="1"/>
          </p:cNvSpPr>
          <p:nvPr>
            <p:ph type="subTitle" idx="1"/>
          </p:nvPr>
        </p:nvSpPr>
        <p:spPr>
          <a:xfrm>
            <a:off x="1000100" y="4429132"/>
            <a:ext cx="7500990" cy="2071702"/>
          </a:xfrm>
        </p:spPr>
        <p:txBody>
          <a:bodyPr>
            <a:noAutofit/>
          </a:bodyPr>
          <a:lstStyle/>
          <a:p>
            <a:pPr algn="r"/>
            <a:r>
              <a:rPr lang="ko-KR" altLang="en-US" sz="3200" dirty="0" smtClean="0">
                <a:solidFill>
                  <a:schemeClr val="tx1"/>
                </a:solidFill>
                <a:latin typeface="HY나무M" pitchFamily="18" charset="-127"/>
                <a:ea typeface="HY나무M" pitchFamily="18" charset="-127"/>
              </a:rPr>
              <a:t>화장품과학과</a:t>
            </a:r>
            <a:endParaRPr lang="en-US" altLang="ko-KR" sz="3200" dirty="0" smtClean="0">
              <a:solidFill>
                <a:schemeClr val="tx1"/>
              </a:solidFill>
              <a:latin typeface="HY나무M" pitchFamily="18" charset="-127"/>
              <a:ea typeface="HY나무M" pitchFamily="18" charset="-127"/>
            </a:endParaRPr>
          </a:p>
          <a:p>
            <a:pPr algn="r"/>
            <a:r>
              <a:rPr lang="en-US" altLang="ko-KR" sz="3200" dirty="0" smtClean="0">
                <a:solidFill>
                  <a:schemeClr val="tx1"/>
                </a:solidFill>
                <a:latin typeface="HY나무M" pitchFamily="18" charset="-127"/>
                <a:ea typeface="HY나무M" pitchFamily="18" charset="-127"/>
              </a:rPr>
              <a:t>20090123</a:t>
            </a:r>
          </a:p>
          <a:p>
            <a:pPr algn="r"/>
            <a:r>
              <a:rPr lang="ko-KR" altLang="en-US" sz="3200" dirty="0" smtClean="0">
                <a:solidFill>
                  <a:schemeClr val="tx1"/>
                </a:solidFill>
                <a:latin typeface="HY나무M" pitchFamily="18" charset="-127"/>
                <a:ea typeface="HY나무M" pitchFamily="18" charset="-127"/>
              </a:rPr>
              <a:t>윤지</a:t>
            </a:r>
            <a:r>
              <a:rPr lang="ko-KR" altLang="en-US" sz="3200" dirty="0">
                <a:solidFill>
                  <a:schemeClr val="tx1"/>
                </a:solidFill>
                <a:latin typeface="HY나무M" pitchFamily="18" charset="-127"/>
                <a:ea typeface="HY나무M" pitchFamily="18" charset="-127"/>
              </a:rPr>
              <a:t>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14282" y="142852"/>
            <a:ext cx="8786874" cy="6500858"/>
          </a:xfrm>
        </p:spPr>
        <p:txBody>
          <a:bodyPr>
            <a:normAutofit/>
          </a:bodyPr>
          <a:lstStyle/>
          <a:p>
            <a:r>
              <a:rPr lang="en-US" altLang="ko-KR" sz="3200" b="1" dirty="0" smtClean="0">
                <a:solidFill>
                  <a:srgbClr val="7030A0"/>
                </a:solidFill>
                <a:latin typeface="HY나무M" pitchFamily="18" charset="-127"/>
                <a:ea typeface="HY나무M" pitchFamily="18" charset="-127"/>
              </a:rPr>
              <a:t>4. </a:t>
            </a:r>
            <a:r>
              <a:rPr lang="ko-KR" altLang="en-US" sz="3200" b="1" dirty="0" smtClean="0">
                <a:solidFill>
                  <a:srgbClr val="7030A0"/>
                </a:solidFill>
                <a:latin typeface="HY나무M" pitchFamily="18" charset="-127"/>
                <a:ea typeface="HY나무M" pitchFamily="18" charset="-127"/>
              </a:rPr>
              <a:t>결과해석 및 전략도출</a:t>
            </a:r>
            <a:r>
              <a:rPr lang="en-US" altLang="ko-KR" sz="3200" b="1" dirty="0" smtClean="0">
                <a:solidFill>
                  <a:srgbClr val="7030A0"/>
                </a:solidFill>
                <a:latin typeface="HY나무M" pitchFamily="18" charset="-127"/>
                <a:ea typeface="HY나무M" pitchFamily="18" charset="-127"/>
              </a:rPr>
              <a:t/>
            </a:r>
            <a:br>
              <a:rPr lang="en-US" altLang="ko-KR" sz="3200" b="1" dirty="0" smtClean="0">
                <a:solidFill>
                  <a:srgbClr val="7030A0"/>
                </a:solidFill>
                <a:latin typeface="HY나무M" pitchFamily="18" charset="-127"/>
                <a:ea typeface="HY나무M" pitchFamily="18" charset="-127"/>
              </a:rPr>
            </a:br>
            <a:r>
              <a:rPr lang="ko-KR" altLang="en-US" sz="1800" b="1" dirty="0" smtClean="0">
                <a:latin typeface="HY나무M" pitchFamily="18" charset="-127"/>
                <a:ea typeface="HY나무M" pitchFamily="18" charset="-127"/>
              </a:rPr>
              <a:t>▶</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조사과정은 결과 보고서를 작성함으로써 종결된다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보고서는 조사를 통하여 얻은 정보와 이를 바탕으로 마케팅전략의 시사점을</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 도출하고 효과성의 제시를 포함한다</a:t>
            </a: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 </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dirty="0" smtClean="0">
                <a:latin typeface="HY나무M" pitchFamily="18" charset="-127"/>
                <a:ea typeface="HY나무M" pitchFamily="18" charset="-127"/>
              </a:rPr>
              <a:t>▶</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보고서는 의사결정자가 이해하기 쉽고 그 결과를 용이하게 활용할 수</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있도록 작성되어야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3200" b="1" dirty="0" smtClean="0">
                <a:solidFill>
                  <a:srgbClr val="7030A0"/>
                </a:solidFill>
                <a:latin typeface="HY나무M" pitchFamily="18" charset="-127"/>
                <a:ea typeface="HY나무M" pitchFamily="18" charset="-127"/>
              </a:rPr>
              <a:t>5. </a:t>
            </a:r>
            <a:r>
              <a:rPr lang="ko-KR" altLang="en-US" sz="3200" b="1" dirty="0" smtClean="0">
                <a:solidFill>
                  <a:srgbClr val="7030A0"/>
                </a:solidFill>
                <a:latin typeface="HY나무M" pitchFamily="18" charset="-127"/>
                <a:ea typeface="HY나무M" pitchFamily="18" charset="-127"/>
              </a:rPr>
              <a:t>인터넷 조사</a:t>
            </a:r>
            <a:r>
              <a:rPr lang="en-US" altLang="ko-KR" sz="3200" b="1" dirty="0" smtClean="0">
                <a:solidFill>
                  <a:srgbClr val="7030A0"/>
                </a:solidFill>
                <a:latin typeface="HY나무M" pitchFamily="18" charset="-127"/>
                <a:ea typeface="HY나무M" pitchFamily="18" charset="-127"/>
              </a:rPr>
              <a:t/>
            </a:r>
            <a:br>
              <a:rPr lang="en-US" altLang="ko-KR" sz="3200" b="1" dirty="0" smtClean="0">
                <a:solidFill>
                  <a:srgbClr val="7030A0"/>
                </a:solidFill>
                <a:latin typeface="HY나무M" pitchFamily="18" charset="-127"/>
                <a:ea typeface="HY나무M" pitchFamily="18" charset="-127"/>
              </a:rPr>
            </a:b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인터넷이란 매체를 이용해 마케팅 조사를 하는 것을 의미</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ko-KR" altLang="en-US" sz="1800" b="1" dirty="0" smtClean="0">
                <a:latin typeface="HY나무M" pitchFamily="18" charset="-127"/>
                <a:ea typeface="HY나무M" pitchFamily="18" charset="-127"/>
              </a:rPr>
              <a:t>▶온라인 마케팅조사의 장점</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1. </a:t>
            </a:r>
            <a:r>
              <a:rPr lang="ko-KR" altLang="en-US" sz="1800" dirty="0" smtClean="0">
                <a:latin typeface="HY나무M" pitchFamily="18" charset="-127"/>
                <a:ea typeface="HY나무M" pitchFamily="18" charset="-127"/>
              </a:rPr>
              <a:t>표본</a:t>
            </a: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자료수집방법의 선정</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자료의 수집</a:t>
            </a: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분석 은 인터넷을 통해</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실시간으로 수행 가능</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2. </a:t>
            </a:r>
            <a:r>
              <a:rPr lang="ko-KR" altLang="en-US" sz="1800" dirty="0" smtClean="0">
                <a:latin typeface="HY나무M" pitchFamily="18" charset="-127"/>
                <a:ea typeface="HY나무M" pitchFamily="18" charset="-127"/>
              </a:rPr>
              <a:t>오프라인 마케팅조사에 비해 시간단축</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비용절감 이 크다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b="1" dirty="0" smtClean="0">
                <a:latin typeface="HY나무M" pitchFamily="18" charset="-127"/>
                <a:ea typeface="HY나무M" pitchFamily="18" charset="-127"/>
              </a:rPr>
              <a:t>▶온라인 마케팅조사의 단점</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1. </a:t>
            </a:r>
            <a:r>
              <a:rPr lang="ko-KR" altLang="en-US" sz="1800" dirty="0" smtClean="0">
                <a:latin typeface="HY나무M" pitchFamily="18" charset="-127"/>
                <a:ea typeface="HY나무M" pitchFamily="18" charset="-127"/>
              </a:rPr>
              <a:t>인터넷이라는 한계점으로 인해 적용범위에 제약이 있다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2. </a:t>
            </a:r>
            <a:r>
              <a:rPr lang="ko-KR" altLang="en-US" sz="1800" dirty="0" smtClean="0">
                <a:latin typeface="HY나무M" pitchFamily="18" charset="-127"/>
                <a:ea typeface="HY나무M" pitchFamily="18" charset="-127"/>
              </a:rPr>
              <a:t>응답자의 적극적인 참여를 장담하기 어렵다</a:t>
            </a:r>
            <a:r>
              <a:rPr lang="en-US" altLang="ko-KR" sz="1800" dirty="0" smtClean="0">
                <a:latin typeface="HY나무M" pitchFamily="18" charset="-127"/>
                <a:ea typeface="HY나무M" pitchFamily="18" charset="-127"/>
              </a:rPr>
              <a:t>.</a:t>
            </a:r>
            <a:endParaRPr lang="ko-KR" altLang="en-US" sz="1800" dirty="0">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14282" y="142852"/>
            <a:ext cx="8786874" cy="6572296"/>
          </a:xfrm>
        </p:spPr>
        <p:txBody>
          <a:bodyPr>
            <a:normAutofit/>
          </a:bodyPr>
          <a:lstStyle/>
          <a:p>
            <a:r>
              <a:rPr lang="en-US" altLang="ko-KR" sz="2000" b="1" dirty="0" smtClean="0">
                <a:solidFill>
                  <a:srgbClr val="FF0000"/>
                </a:solidFill>
                <a:latin typeface="HY나무M" pitchFamily="18" charset="-127"/>
                <a:ea typeface="HY나무M" pitchFamily="18" charset="-127"/>
              </a:rPr>
              <a:t>1) </a:t>
            </a:r>
            <a:r>
              <a:rPr lang="ko-KR" altLang="en-US" sz="2000" b="1" dirty="0" smtClean="0">
                <a:solidFill>
                  <a:srgbClr val="FF0000"/>
                </a:solidFill>
                <a:latin typeface="HY나무M" pitchFamily="18" charset="-127"/>
                <a:ea typeface="HY나무M" pitchFamily="18" charset="-127"/>
              </a:rPr>
              <a:t>인터넷 </a:t>
            </a:r>
            <a:r>
              <a:rPr lang="ko-KR" altLang="en-US" sz="2000" b="1" dirty="0" err="1" smtClean="0">
                <a:solidFill>
                  <a:srgbClr val="FF0000"/>
                </a:solidFill>
                <a:latin typeface="HY나무M" pitchFamily="18" charset="-127"/>
                <a:ea typeface="HY나무M" pitchFamily="18" charset="-127"/>
              </a:rPr>
              <a:t>세베이</a:t>
            </a:r>
            <a:r>
              <a:rPr lang="ko-KR" altLang="en-US" sz="2000" b="1" dirty="0" smtClean="0">
                <a:solidFill>
                  <a:srgbClr val="FF0000"/>
                </a:solidFill>
                <a:latin typeface="HY나무M" pitchFamily="18" charset="-127"/>
                <a:ea typeface="HY나무M" pitchFamily="18" charset="-127"/>
              </a:rPr>
              <a:t> </a:t>
            </a:r>
            <a:r>
              <a:rPr lang="ko-KR" altLang="en-US" sz="2000" b="1" dirty="0" smtClean="0">
                <a:solidFill>
                  <a:srgbClr val="FF0000"/>
                </a:solidFill>
                <a:latin typeface="HY나무M" pitchFamily="18" charset="-127"/>
                <a:ea typeface="HY나무M" pitchFamily="18" charset="-127"/>
              </a:rPr>
              <a:t>조사</a:t>
            </a:r>
            <a:r>
              <a:rPr lang="en-US" altLang="ko-KR" sz="2000" b="1" dirty="0" smtClean="0">
                <a:solidFill>
                  <a:srgbClr val="FF0000"/>
                </a:solidFill>
                <a:latin typeface="HY나무M" pitchFamily="18" charset="-127"/>
                <a:ea typeface="HY나무M" pitchFamily="18" charset="-127"/>
              </a:rPr>
              <a:t/>
            </a:r>
            <a:br>
              <a:rPr lang="en-US" altLang="ko-KR" sz="2000" b="1" dirty="0" smtClean="0">
                <a:solidFill>
                  <a:srgbClr val="FF0000"/>
                </a:solidFill>
                <a:latin typeface="HY나무M" pitchFamily="18" charset="-127"/>
                <a:ea typeface="HY나무M" pitchFamily="18" charset="-127"/>
              </a:rPr>
            </a:br>
            <a:r>
              <a:rPr lang="en-US" altLang="ko-KR" sz="2000" dirty="0" smtClean="0">
                <a:solidFill>
                  <a:srgbClr val="002060"/>
                </a:solidFill>
                <a:latin typeface="HY나무M" pitchFamily="18" charset="-127"/>
                <a:ea typeface="HY나무M" pitchFamily="18" charset="-127"/>
              </a:rPr>
              <a:t>=</a:t>
            </a:r>
            <a:r>
              <a:rPr lang="ko-KR" altLang="en-US" sz="2000" dirty="0" err="1" smtClean="0">
                <a:solidFill>
                  <a:srgbClr val="002060"/>
                </a:solidFill>
                <a:latin typeface="HY나무M" pitchFamily="18" charset="-127"/>
                <a:ea typeface="HY나무M" pitchFamily="18" charset="-127"/>
              </a:rPr>
              <a:t>세베이</a:t>
            </a:r>
            <a:r>
              <a:rPr lang="en-US" altLang="ko-KR" sz="2000" dirty="0" smtClean="0">
                <a:solidFill>
                  <a:srgbClr val="002060"/>
                </a:solidFill>
                <a:latin typeface="HY나무M" pitchFamily="18" charset="-127"/>
                <a:ea typeface="HY나무M" pitchFamily="18" charset="-127"/>
              </a:rPr>
              <a:t>?</a:t>
            </a:r>
            <a:r>
              <a:rPr lang="ko-KR" altLang="en-US" sz="2000" dirty="0" smtClean="0">
                <a:solidFill>
                  <a:srgbClr val="002060"/>
                </a:solidFill>
                <a:latin typeface="HY나무M" pitchFamily="18" charset="-127"/>
                <a:ea typeface="HY나무M" pitchFamily="18" charset="-127"/>
              </a:rPr>
              <a:t>조사</a:t>
            </a:r>
            <a:r>
              <a:rPr lang="en-US" altLang="ko-KR" sz="2000" dirty="0" smtClean="0">
                <a:solidFill>
                  <a:srgbClr val="002060"/>
                </a:solidFill>
                <a:latin typeface="HY나무M" pitchFamily="18" charset="-127"/>
                <a:ea typeface="HY나무M" pitchFamily="18" charset="-127"/>
              </a:rPr>
              <a:t>,</a:t>
            </a:r>
            <a:r>
              <a:rPr lang="ko-KR" altLang="en-US" sz="2000" dirty="0" smtClean="0">
                <a:solidFill>
                  <a:srgbClr val="002060"/>
                </a:solidFill>
                <a:latin typeface="HY나무M" pitchFamily="18" charset="-127"/>
                <a:ea typeface="HY나무M" pitchFamily="18" charset="-127"/>
              </a:rPr>
              <a:t>측량이란 뜻으로 인터넷 조사라고 해석할 수 있다</a:t>
            </a:r>
            <a:r>
              <a:rPr lang="en-US" altLang="ko-KR" sz="2000" dirty="0" smtClean="0">
                <a:solidFill>
                  <a:srgbClr val="002060"/>
                </a:solidFill>
                <a:latin typeface="HY나무M" pitchFamily="18" charset="-127"/>
                <a:ea typeface="HY나무M" pitchFamily="18" charset="-127"/>
              </a:rPr>
              <a:t>.</a:t>
            </a:r>
            <a:r>
              <a:rPr lang="en-US" altLang="ko-KR" sz="2000" b="1" dirty="0" smtClean="0">
                <a:solidFill>
                  <a:srgbClr val="FF0000"/>
                </a:solidFill>
                <a:latin typeface="HY나무M" pitchFamily="18" charset="-127"/>
                <a:ea typeface="HY나무M" pitchFamily="18" charset="-127"/>
              </a:rPr>
              <a:t/>
            </a:r>
            <a:br>
              <a:rPr lang="en-US" altLang="ko-KR" sz="2000" b="1" dirty="0" smtClean="0">
                <a:solidFill>
                  <a:srgbClr val="FF0000"/>
                </a:solidFill>
                <a:latin typeface="HY나무M" pitchFamily="18" charset="-127"/>
                <a:ea typeface="HY나무M" pitchFamily="18" charset="-127"/>
              </a:rPr>
            </a:br>
            <a:r>
              <a:rPr lang="ko-KR" altLang="en-US" sz="2000" b="1" dirty="0" smtClean="0">
                <a:latin typeface="HY나무M" pitchFamily="18" charset="-127"/>
                <a:ea typeface="HY나무M" pitchFamily="18" charset="-127"/>
              </a:rPr>
              <a:t>▶장점</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설문개발기간이 빠름</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실시간 </a:t>
            </a:r>
            <a:r>
              <a:rPr lang="ko-KR" altLang="en-US" sz="2000" dirty="0" err="1" smtClean="0">
                <a:latin typeface="HY나무M" pitchFamily="18" charset="-127"/>
                <a:ea typeface="HY나무M" pitchFamily="18" charset="-127"/>
              </a:rPr>
              <a:t>리포팅이</a:t>
            </a:r>
            <a:r>
              <a:rPr lang="ko-KR" altLang="en-US" sz="2000" dirty="0" smtClean="0">
                <a:latin typeface="HY나무M" pitchFamily="18" charset="-127"/>
                <a:ea typeface="HY나무M" pitchFamily="18" charset="-127"/>
              </a:rPr>
              <a:t> 가능함</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비용이 저렴함</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개인화된 질문과 자료 공급이 용이함</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설문답변이 용이함</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잘못된 응답은 즉시 체크가 됨</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b="1" dirty="0" smtClean="0">
                <a:solidFill>
                  <a:srgbClr val="FF0000"/>
                </a:solidFill>
                <a:latin typeface="HY나무M" pitchFamily="18" charset="-127"/>
                <a:ea typeface="HY나무M" pitchFamily="18" charset="-127"/>
              </a:rPr>
              <a:t>2) </a:t>
            </a:r>
            <a:r>
              <a:rPr lang="ko-KR" altLang="en-US" sz="2000" b="1" dirty="0" smtClean="0">
                <a:solidFill>
                  <a:srgbClr val="FF0000"/>
                </a:solidFill>
                <a:latin typeface="HY나무M" pitchFamily="18" charset="-127"/>
                <a:ea typeface="HY나무M" pitchFamily="18" charset="-127"/>
              </a:rPr>
              <a:t>온라인 표적집단 조사</a:t>
            </a:r>
            <a:r>
              <a:rPr lang="en-US" altLang="ko-KR" sz="2000" dirty="0" smtClean="0">
                <a:latin typeface="HY나무M" pitchFamily="18" charset="-127"/>
                <a:ea typeface="HY나무M" pitchFamily="18" charset="-127"/>
              </a:rPr>
              <a:t>(</a:t>
            </a:r>
            <a:r>
              <a:rPr lang="ko-KR" altLang="en-US" sz="2000" dirty="0" smtClean="0">
                <a:latin typeface="HY나무M" pitchFamily="18" charset="-127"/>
                <a:ea typeface="HY나무M" pitchFamily="18" charset="-127"/>
              </a:rPr>
              <a:t>온라인 </a:t>
            </a:r>
            <a:r>
              <a:rPr lang="en-US" altLang="ko-KR" sz="2000" dirty="0" smtClean="0">
                <a:latin typeface="HY나무M" pitchFamily="18" charset="-127"/>
                <a:ea typeface="HY나무M" pitchFamily="18" charset="-127"/>
              </a:rPr>
              <a:t>FGI=on-line focus group interview)</a:t>
            </a:r>
            <a:r>
              <a:rPr lang="en-US" altLang="ko-KR" sz="2000" b="1" dirty="0" smtClean="0">
                <a:latin typeface="HY나무M" pitchFamily="18" charset="-127"/>
                <a:ea typeface="HY나무M" pitchFamily="18" charset="-127"/>
              </a:rPr>
              <a:t/>
            </a:r>
            <a:br>
              <a:rPr lang="en-US" altLang="ko-KR" sz="2000" b="1" dirty="0" smtClean="0">
                <a:latin typeface="HY나무M" pitchFamily="18" charset="-127"/>
                <a:ea typeface="HY나무M" pitchFamily="18" charset="-127"/>
              </a:rPr>
            </a:br>
            <a:r>
              <a:rPr lang="ko-KR" altLang="en-US" sz="2000" b="1" dirty="0" smtClean="0">
                <a:latin typeface="HY나무M" pitchFamily="18" charset="-127"/>
                <a:ea typeface="HY나무M" pitchFamily="18" charset="-127"/>
              </a:rPr>
              <a:t>▶장점</a:t>
            </a:r>
            <a:r>
              <a:rPr lang="en-US" altLang="ko-KR" sz="2000" b="1" dirty="0" smtClean="0">
                <a:latin typeface="HY나무M" pitchFamily="18" charset="-127"/>
                <a:ea typeface="HY나무M" pitchFamily="18" charset="-127"/>
              </a:rPr>
              <a:t/>
            </a:r>
            <a:br>
              <a:rPr lang="en-US" altLang="ko-KR" sz="2000" b="1"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인터넷 시간이 단축됨</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비용 면에서 효율적임</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시간과 공간의 제약을 받지 않음</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참여자를 다양하게 선정할 수 있음</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정직한 인터뷰를 할 수 있음</a:t>
            </a:r>
            <a:r>
              <a:rPr lang="en-US" altLang="ko-KR" sz="2000" b="1" dirty="0" smtClean="0">
                <a:solidFill>
                  <a:srgbClr val="FF0000"/>
                </a:solidFill>
                <a:latin typeface="HY나무M" pitchFamily="18" charset="-127"/>
                <a:ea typeface="HY나무M" pitchFamily="18" charset="-127"/>
              </a:rPr>
              <a:t/>
            </a:r>
            <a:br>
              <a:rPr lang="en-US" altLang="ko-KR" sz="2000" b="1" dirty="0" smtClean="0">
                <a:solidFill>
                  <a:srgbClr val="FF0000"/>
                </a:solidFill>
                <a:latin typeface="HY나무M" pitchFamily="18" charset="-127"/>
                <a:ea typeface="HY나무M" pitchFamily="18" charset="-127"/>
              </a:rPr>
            </a:br>
            <a:endParaRPr lang="ko-KR" altLang="en-US" sz="2000" b="1" dirty="0">
              <a:solidFill>
                <a:srgbClr val="FF0000"/>
              </a:solidFill>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00034" y="428604"/>
            <a:ext cx="8186766" cy="6072230"/>
          </a:xfrm>
        </p:spPr>
        <p:txBody>
          <a:bodyPr/>
          <a:lstStyle/>
          <a:p>
            <a:pPr algn="ctr"/>
            <a:r>
              <a:rPr lang="ko-KR" altLang="en-US" b="1" dirty="0" smtClean="0">
                <a:latin typeface="HY나무M" pitchFamily="18" charset="-127"/>
                <a:ea typeface="HY나무M" pitchFamily="18" charset="-127"/>
              </a:rPr>
              <a:t>감 사 합 </a:t>
            </a:r>
            <a:r>
              <a:rPr lang="ko-KR" altLang="en-US" b="1" dirty="0" err="1" smtClean="0">
                <a:latin typeface="HY나무M" pitchFamily="18" charset="-127"/>
                <a:ea typeface="HY나무M" pitchFamily="18" charset="-127"/>
              </a:rPr>
              <a:t>니</a:t>
            </a:r>
            <a:r>
              <a:rPr lang="ko-KR" altLang="en-US" b="1" dirty="0" smtClean="0">
                <a:latin typeface="HY나무M" pitchFamily="18" charset="-127"/>
                <a:ea typeface="HY나무M" pitchFamily="18" charset="-127"/>
              </a:rPr>
              <a:t> 당</a:t>
            </a:r>
            <a:r>
              <a:rPr lang="en-US" altLang="ko-KR" b="1" dirty="0" smtClean="0">
                <a:latin typeface="HY나무M" pitchFamily="18" charset="-127"/>
                <a:ea typeface="HY나무M" pitchFamily="18" charset="-127"/>
              </a:rPr>
              <a:t>~~^^</a:t>
            </a:r>
            <a:br>
              <a:rPr lang="en-US" altLang="ko-KR" b="1" dirty="0" smtClean="0">
                <a:latin typeface="HY나무M" pitchFamily="18" charset="-127"/>
                <a:ea typeface="HY나무M" pitchFamily="18" charset="-127"/>
              </a:rPr>
            </a:br>
            <a:r>
              <a:rPr lang="en-US" altLang="ko-KR" b="1" dirty="0" smtClean="0">
                <a:latin typeface="HY나무M" pitchFamily="18" charset="-127"/>
                <a:ea typeface="HY나무M" pitchFamily="18" charset="-127"/>
              </a:rPr>
              <a:t/>
            </a:r>
            <a:br>
              <a:rPr lang="en-US" altLang="ko-KR" b="1" dirty="0" smtClean="0">
                <a:latin typeface="HY나무M" pitchFamily="18" charset="-127"/>
                <a:ea typeface="HY나무M" pitchFamily="18" charset="-127"/>
              </a:rPr>
            </a:br>
            <a:r>
              <a:rPr lang="en-US" altLang="ko-KR" b="1" dirty="0" smtClean="0">
                <a:latin typeface="HY나무M" pitchFamily="18" charset="-127"/>
                <a:ea typeface="HY나무M" pitchFamily="18" charset="-127"/>
              </a:rPr>
              <a:t/>
            </a:r>
            <a:br>
              <a:rPr lang="en-US" altLang="ko-KR" b="1" dirty="0" smtClean="0">
                <a:latin typeface="HY나무M" pitchFamily="18" charset="-127"/>
                <a:ea typeface="HY나무M" pitchFamily="18" charset="-127"/>
              </a:rPr>
            </a:br>
            <a:r>
              <a:rPr lang="en-US" altLang="ko-KR" sz="6000" b="1" dirty="0" smtClean="0">
                <a:latin typeface="HY나무M" pitchFamily="18" charset="-127"/>
                <a:ea typeface="HY나무M" pitchFamily="18" charset="-127"/>
              </a:rPr>
              <a:t>END</a:t>
            </a:r>
            <a:endParaRPr lang="ko-KR" altLang="en-US" sz="6000" b="1" dirty="0">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a:xfrm>
            <a:off x="142844" y="0"/>
            <a:ext cx="8858312" cy="6715148"/>
          </a:xfrm>
        </p:spPr>
        <p:txBody>
          <a:bodyPr>
            <a:normAutofit/>
          </a:bodyPr>
          <a:lstStyle/>
          <a:p>
            <a:r>
              <a:rPr lang="en-US" altLang="ko-KR" sz="3300" b="1" dirty="0" smtClean="0">
                <a:solidFill>
                  <a:srgbClr val="7030A0"/>
                </a:solidFill>
                <a:latin typeface="HY나무M" pitchFamily="18" charset="-127"/>
                <a:ea typeface="HY나무M" pitchFamily="18" charset="-127"/>
              </a:rPr>
              <a:t>1. </a:t>
            </a:r>
            <a:r>
              <a:rPr lang="ko-KR" altLang="en-US" sz="3300" b="1" dirty="0" smtClean="0">
                <a:solidFill>
                  <a:srgbClr val="7030A0"/>
                </a:solidFill>
                <a:latin typeface="HY나무M" pitchFamily="18" charset="-127"/>
                <a:ea typeface="HY나무M" pitchFamily="18" charset="-127"/>
              </a:rPr>
              <a:t>설문지 작성</a:t>
            </a:r>
            <a:r>
              <a:rPr lang="en-US" altLang="ko-KR" sz="2400" dirty="0" smtClean="0">
                <a:latin typeface="HY나무M" pitchFamily="18" charset="-127"/>
                <a:ea typeface="HY나무M" pitchFamily="18" charset="-127"/>
              </a:rPr>
              <a:t/>
            </a:r>
            <a:br>
              <a:rPr lang="en-US" altLang="ko-KR" sz="24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b="1" dirty="0" smtClean="0">
                <a:latin typeface="HY나무M" pitchFamily="18" charset="-127"/>
                <a:ea typeface="HY나무M" pitchFamily="18" charset="-127"/>
              </a:rPr>
              <a:t>▶ </a:t>
            </a:r>
            <a:r>
              <a:rPr lang="en-US" altLang="ko-KR" sz="1800" b="1" dirty="0" smtClean="0">
                <a:latin typeface="HY나무M" pitchFamily="18" charset="-127"/>
                <a:ea typeface="HY나무M" pitchFamily="18" charset="-127"/>
              </a:rPr>
              <a:t>‘</a:t>
            </a:r>
            <a:r>
              <a:rPr lang="ko-KR" altLang="en-US" sz="1800" b="1" dirty="0" smtClean="0">
                <a:latin typeface="HY나무M" pitchFamily="18" charset="-127"/>
                <a:ea typeface="HY나무M" pitchFamily="18" charset="-127"/>
              </a:rPr>
              <a:t>설문지</a:t>
            </a:r>
            <a:r>
              <a:rPr lang="en-US" altLang="ko-KR" sz="1800" b="1" dirty="0" smtClean="0">
                <a:latin typeface="HY나무M" pitchFamily="18" charset="-127"/>
                <a:ea typeface="HY나무M" pitchFamily="18" charset="-127"/>
              </a:rPr>
              <a:t>’</a:t>
            </a:r>
            <a:r>
              <a:rPr lang="ko-KR" altLang="en-US" sz="1800" b="1" dirty="0" smtClean="0">
                <a:latin typeface="HY나무M" pitchFamily="18" charset="-127"/>
                <a:ea typeface="HY나무M" pitchFamily="18" charset="-127"/>
              </a:rPr>
              <a:t> 란</a:t>
            </a:r>
            <a:r>
              <a:rPr lang="en-US" altLang="ko-KR" sz="1800" b="1" dirty="0" smtClean="0">
                <a:latin typeface="HY나무M" pitchFamily="18" charset="-127"/>
                <a:ea typeface="HY나무M" pitchFamily="18" charset="-127"/>
              </a:rPr>
              <a:t>?</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응답자로부터 필요한 정보를 획득하기 위한 일련의</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정형화된</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질문을 의미</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사회현상간의 관계를 조사</a:t>
            </a: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연구하기 위한 계량적</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자료수집에서</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 가장 많이 사용되는 자료수집도구</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a:latin typeface="HY나무M" pitchFamily="18" charset="-127"/>
                <a:ea typeface="HY나무M" pitchFamily="18" charset="-127"/>
              </a:rPr>
              <a:t/>
            </a:r>
            <a:br>
              <a:rPr lang="en-US" altLang="ko-KR" sz="1800" dirty="0">
                <a:latin typeface="HY나무M" pitchFamily="18" charset="-127"/>
                <a:ea typeface="HY나무M" pitchFamily="18" charset="-127"/>
              </a:rPr>
            </a:br>
            <a:r>
              <a:rPr lang="ko-KR" altLang="en-US" sz="1800" b="1" dirty="0" smtClean="0">
                <a:latin typeface="HY나무M" pitchFamily="18" charset="-127"/>
                <a:ea typeface="HY나무M" pitchFamily="18" charset="-127"/>
              </a:rPr>
              <a:t>▶ 설문지의 장점</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수집자료의 </a:t>
            </a:r>
            <a:r>
              <a:rPr lang="ko-KR" altLang="en-US" sz="1800" dirty="0" smtClean="0">
                <a:solidFill>
                  <a:srgbClr val="FF0000"/>
                </a:solidFill>
                <a:latin typeface="HY나무M" pitchFamily="18" charset="-127"/>
                <a:ea typeface="HY나무M" pitchFamily="18" charset="-127"/>
              </a:rPr>
              <a:t>비교가능성</a:t>
            </a:r>
            <a:r>
              <a:rPr lang="ko-KR" altLang="en-US" sz="1800" dirty="0" smtClean="0">
                <a:latin typeface="HY나무M" pitchFamily="18" charset="-127"/>
                <a:ea typeface="HY나무M" pitchFamily="18" charset="-127"/>
              </a:rPr>
              <a:t>과 </a:t>
            </a:r>
            <a:r>
              <a:rPr lang="ko-KR" altLang="en-US" sz="1800" dirty="0" smtClean="0">
                <a:solidFill>
                  <a:srgbClr val="FF0000"/>
                </a:solidFill>
                <a:latin typeface="HY나무M" pitchFamily="18" charset="-127"/>
                <a:ea typeface="HY나무M" pitchFamily="18" charset="-127"/>
              </a:rPr>
              <a:t>정확도</a:t>
            </a:r>
            <a:r>
              <a:rPr lang="ko-KR" altLang="en-US" sz="1800" dirty="0" smtClean="0">
                <a:latin typeface="HY나무M" pitchFamily="18" charset="-127"/>
                <a:ea typeface="HY나무M" pitchFamily="18" charset="-127"/>
              </a:rPr>
              <a:t>를 높일 수 있다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마케팅 조사에서 중요한 비중을 차지한다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ko-KR" altLang="en-US" sz="1800" b="1" dirty="0" smtClean="0">
                <a:solidFill>
                  <a:schemeClr val="accent6">
                    <a:lumMod val="50000"/>
                  </a:schemeClr>
                </a:solidFill>
                <a:latin typeface="HY나무M" pitchFamily="18" charset="-127"/>
                <a:ea typeface="HY나무M" pitchFamily="18" charset="-127"/>
              </a:rPr>
              <a:t>예</a:t>
            </a:r>
            <a:r>
              <a:rPr lang="en-US" altLang="ko-KR" sz="1800" b="1" dirty="0" smtClean="0">
                <a:solidFill>
                  <a:schemeClr val="accent6">
                    <a:lumMod val="50000"/>
                  </a:schemeClr>
                </a:solidFill>
                <a:latin typeface="HY나무M" pitchFamily="18" charset="-127"/>
                <a:ea typeface="HY나무M" pitchFamily="18" charset="-127"/>
              </a:rPr>
              <a:t>) </a:t>
            </a:r>
            <a:r>
              <a:rPr lang="ko-KR" altLang="en-US" sz="1800" b="1" dirty="0" smtClean="0">
                <a:solidFill>
                  <a:schemeClr val="accent6">
                    <a:lumMod val="50000"/>
                  </a:schemeClr>
                </a:solidFill>
                <a:latin typeface="HY나무M" pitchFamily="18" charset="-127"/>
                <a:ea typeface="HY나무M" pitchFamily="18" charset="-127"/>
              </a:rPr>
              <a:t>마케팅 조사에서 잘못 작성된 설문지에 의해 수집된 자료를</a:t>
            </a:r>
            <a:r>
              <a:rPr lang="en-US" altLang="ko-KR" sz="1800" b="1" dirty="0" smtClean="0">
                <a:solidFill>
                  <a:schemeClr val="accent6">
                    <a:lumMod val="50000"/>
                  </a:schemeClr>
                </a:solidFill>
                <a:latin typeface="HY나무M" pitchFamily="18" charset="-127"/>
                <a:ea typeface="HY나무M" pitchFamily="18" charset="-127"/>
              </a:rPr>
              <a:t/>
            </a:r>
            <a:br>
              <a:rPr lang="en-US" altLang="ko-KR" sz="1800" b="1" dirty="0" smtClean="0">
                <a:solidFill>
                  <a:schemeClr val="accent6">
                    <a:lumMod val="50000"/>
                  </a:schemeClr>
                </a:solidFill>
                <a:latin typeface="HY나무M" pitchFamily="18" charset="-127"/>
                <a:ea typeface="HY나무M" pitchFamily="18" charset="-127"/>
              </a:rPr>
            </a:br>
            <a:r>
              <a:rPr lang="en-US" altLang="ko-KR" sz="1800" b="1" dirty="0" smtClean="0">
                <a:solidFill>
                  <a:schemeClr val="accent6">
                    <a:lumMod val="50000"/>
                  </a:schemeClr>
                </a:solidFill>
                <a:latin typeface="HY나무M" pitchFamily="18" charset="-127"/>
                <a:ea typeface="HY나무M" pitchFamily="18" charset="-127"/>
              </a:rPr>
              <a:t>    </a:t>
            </a:r>
            <a:r>
              <a:rPr lang="ko-KR" altLang="en-US" sz="1800" b="1" dirty="0" smtClean="0">
                <a:solidFill>
                  <a:schemeClr val="accent6">
                    <a:lumMod val="50000"/>
                  </a:schemeClr>
                </a:solidFill>
                <a:latin typeface="HY나무M" pitchFamily="18" charset="-127"/>
                <a:ea typeface="HY나무M" pitchFamily="18" charset="-127"/>
              </a:rPr>
              <a:t>전체분석결과에 사용한다면 적절치 못한 결과를 가져오게</a:t>
            </a:r>
            <a:r>
              <a:rPr lang="en-US" altLang="ko-KR" sz="1800" b="1" dirty="0" smtClean="0">
                <a:solidFill>
                  <a:schemeClr val="accent6">
                    <a:lumMod val="50000"/>
                  </a:schemeClr>
                </a:solidFill>
                <a:latin typeface="HY나무M" pitchFamily="18" charset="-127"/>
                <a:ea typeface="HY나무M" pitchFamily="18" charset="-127"/>
              </a:rPr>
              <a:t/>
            </a:r>
            <a:br>
              <a:rPr lang="en-US" altLang="ko-KR" sz="1800" b="1" dirty="0" smtClean="0">
                <a:solidFill>
                  <a:schemeClr val="accent6">
                    <a:lumMod val="50000"/>
                  </a:schemeClr>
                </a:solidFill>
                <a:latin typeface="HY나무M" pitchFamily="18" charset="-127"/>
                <a:ea typeface="HY나무M" pitchFamily="18" charset="-127"/>
              </a:rPr>
            </a:br>
            <a:r>
              <a:rPr lang="en-US" altLang="ko-KR" sz="1800" b="1" dirty="0" smtClean="0">
                <a:solidFill>
                  <a:schemeClr val="accent6">
                    <a:lumMod val="50000"/>
                  </a:schemeClr>
                </a:solidFill>
                <a:latin typeface="HY나무M" pitchFamily="18" charset="-127"/>
                <a:ea typeface="HY나무M" pitchFamily="18" charset="-127"/>
              </a:rPr>
              <a:t>    </a:t>
            </a:r>
            <a:r>
              <a:rPr lang="ko-KR" altLang="en-US" sz="1800" b="1" dirty="0" smtClean="0">
                <a:solidFill>
                  <a:schemeClr val="accent6">
                    <a:lumMod val="50000"/>
                  </a:schemeClr>
                </a:solidFill>
                <a:latin typeface="HY나무M" pitchFamily="18" charset="-127"/>
                <a:ea typeface="HY나무M" pitchFamily="18" charset="-127"/>
              </a:rPr>
              <a:t>되므로</a:t>
            </a:r>
            <a:r>
              <a:rPr lang="en-US" altLang="ko-KR" sz="1800" b="1" dirty="0" smtClean="0">
                <a:solidFill>
                  <a:schemeClr val="accent6">
                    <a:lumMod val="50000"/>
                  </a:schemeClr>
                </a:solidFill>
                <a:latin typeface="HY나무M" pitchFamily="18" charset="-127"/>
                <a:ea typeface="HY나무M" pitchFamily="18" charset="-127"/>
              </a:rPr>
              <a:t> </a:t>
            </a:r>
            <a:r>
              <a:rPr lang="ko-KR" altLang="en-US" sz="1800" b="1" dirty="0" smtClean="0">
                <a:solidFill>
                  <a:schemeClr val="accent6">
                    <a:lumMod val="50000"/>
                  </a:schemeClr>
                </a:solidFill>
                <a:latin typeface="HY나무M" pitchFamily="18" charset="-127"/>
                <a:ea typeface="HY나무M" pitchFamily="18" charset="-127"/>
              </a:rPr>
              <a:t>마케팅의사결정을 </a:t>
            </a:r>
            <a:r>
              <a:rPr lang="ko-KR" altLang="en-US" sz="1800" b="1" dirty="0" err="1" smtClean="0">
                <a:solidFill>
                  <a:schemeClr val="accent6">
                    <a:lumMod val="50000"/>
                  </a:schemeClr>
                </a:solidFill>
                <a:latin typeface="HY나무M" pitchFamily="18" charset="-127"/>
                <a:ea typeface="HY나무M" pitchFamily="18" charset="-127"/>
              </a:rPr>
              <a:t>내릴때</a:t>
            </a:r>
            <a:r>
              <a:rPr lang="ko-KR" altLang="en-US" sz="1800" b="1" dirty="0" smtClean="0">
                <a:solidFill>
                  <a:schemeClr val="accent6">
                    <a:lumMod val="50000"/>
                  </a:schemeClr>
                </a:solidFill>
                <a:latin typeface="HY나무M" pitchFamily="18" charset="-127"/>
                <a:ea typeface="HY나무M" pitchFamily="18" charset="-127"/>
              </a:rPr>
              <a:t> 치명적인 영향을 미치게 된다</a:t>
            </a:r>
            <a:r>
              <a:rPr lang="en-US" altLang="ko-KR" sz="1800" b="1" dirty="0" smtClean="0">
                <a:solidFill>
                  <a:schemeClr val="accent6">
                    <a:lumMod val="50000"/>
                  </a:schemeClr>
                </a:solidFill>
                <a:latin typeface="HY나무M" pitchFamily="18" charset="-127"/>
                <a:ea typeface="HY나무M" pitchFamily="18" charset="-127"/>
              </a:rPr>
              <a:t>.</a:t>
            </a:r>
            <a:r>
              <a:rPr lang="ko-KR" altLang="en-US" sz="1800" b="1" dirty="0" smtClean="0">
                <a:solidFill>
                  <a:schemeClr val="accent6">
                    <a:lumMod val="50000"/>
                  </a:schemeClr>
                </a:solidFill>
                <a:latin typeface="HY나무M" pitchFamily="18" charset="-127"/>
                <a:ea typeface="HY나무M" pitchFamily="18" charset="-127"/>
              </a:rPr>
              <a:t> </a:t>
            </a:r>
            <a:r>
              <a:rPr lang="en-US" altLang="ko-KR" sz="1800" b="1" dirty="0" smtClean="0">
                <a:solidFill>
                  <a:schemeClr val="accent6">
                    <a:lumMod val="50000"/>
                  </a:schemeClr>
                </a:solidFill>
                <a:latin typeface="HY나무M" pitchFamily="18" charset="-127"/>
                <a:ea typeface="HY나무M" pitchFamily="18" charset="-127"/>
              </a:rPr>
              <a:t/>
            </a:r>
            <a:br>
              <a:rPr lang="en-US" altLang="ko-KR" sz="1800" b="1" dirty="0" smtClean="0">
                <a:solidFill>
                  <a:schemeClr val="accent6">
                    <a:lumMod val="50000"/>
                  </a:schemeClr>
                </a:solidFill>
                <a:latin typeface="HY나무M" pitchFamily="18" charset="-127"/>
                <a:ea typeface="HY나무M" pitchFamily="18" charset="-127"/>
              </a:rPr>
            </a:b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b="1" dirty="0" smtClean="0">
                <a:latin typeface="HY나무M" pitchFamily="18" charset="-127"/>
                <a:ea typeface="HY나무M" pitchFamily="18" charset="-127"/>
              </a:rPr>
              <a:t>▶ 설문지의 목적</a:t>
            </a:r>
            <a:r>
              <a:rPr lang="en-US" altLang="ko-KR" sz="1800" b="1" dirty="0" smtClean="0">
                <a:latin typeface="HY나무M" pitchFamily="18" charset="-127"/>
                <a:ea typeface="HY나무M" pitchFamily="18" charset="-127"/>
              </a:rPr>
              <a:t/>
            </a:r>
            <a:br>
              <a:rPr lang="en-US" altLang="ko-KR" sz="1800" b="1"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1. </a:t>
            </a:r>
            <a:r>
              <a:rPr lang="ko-KR" altLang="en-US" sz="1800" dirty="0" smtClean="0">
                <a:latin typeface="HY나무M" pitchFamily="18" charset="-127"/>
                <a:ea typeface="HY나무M" pitchFamily="18" charset="-127"/>
              </a:rPr>
              <a:t>조사대상 현상을 </a:t>
            </a:r>
            <a:r>
              <a:rPr lang="ko-KR" altLang="en-US" sz="1800" dirty="0" smtClean="0">
                <a:solidFill>
                  <a:srgbClr val="FF0000"/>
                </a:solidFill>
                <a:latin typeface="HY나무M" pitchFamily="18" charset="-127"/>
                <a:ea typeface="HY나무M" pitchFamily="18" charset="-127"/>
              </a:rPr>
              <a:t>구체적인 문항</a:t>
            </a:r>
            <a:r>
              <a:rPr lang="ko-KR" altLang="en-US" sz="1800" dirty="0" smtClean="0">
                <a:latin typeface="HY나무M" pitchFamily="18" charset="-127"/>
                <a:ea typeface="HY나무M" pitchFamily="18" charset="-127"/>
              </a:rPr>
              <a:t>으로 나타내야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2. </a:t>
            </a:r>
            <a:r>
              <a:rPr lang="ko-KR" altLang="en-US" sz="1800" dirty="0" smtClean="0">
                <a:latin typeface="HY나무M" pitchFamily="18" charset="-127"/>
                <a:ea typeface="HY나무M" pitchFamily="18" charset="-127"/>
              </a:rPr>
              <a:t>모든 문항은 응답자들로 하여금 </a:t>
            </a:r>
            <a:r>
              <a:rPr lang="ko-KR" altLang="en-US" sz="1800" dirty="0" smtClean="0">
                <a:solidFill>
                  <a:srgbClr val="FF0000"/>
                </a:solidFill>
                <a:latin typeface="HY나무M" pitchFamily="18" charset="-127"/>
                <a:ea typeface="HY나무M" pitchFamily="18" charset="-127"/>
              </a:rPr>
              <a:t>흥미와 동기를</a:t>
            </a:r>
            <a:r>
              <a:rPr lang="en-US" altLang="ko-KR" sz="1800" dirty="0" smtClean="0">
                <a:solidFill>
                  <a:srgbClr val="FF0000"/>
                </a:solidFill>
                <a:latin typeface="HY나무M" pitchFamily="18" charset="-127"/>
                <a:ea typeface="HY나무M" pitchFamily="18" charset="-127"/>
              </a:rPr>
              <a:t/>
            </a:r>
            <a:br>
              <a:rPr lang="en-US" altLang="ko-KR" sz="1800" dirty="0" smtClean="0">
                <a:solidFill>
                  <a:srgbClr val="FF0000"/>
                </a:solidFill>
                <a:latin typeface="HY나무M" pitchFamily="18" charset="-127"/>
                <a:ea typeface="HY나무M" pitchFamily="18" charset="-127"/>
              </a:rPr>
            </a:br>
            <a:r>
              <a:rPr lang="en-US" altLang="ko-KR" sz="1800" dirty="0" smtClean="0">
                <a:solidFill>
                  <a:srgbClr val="FF0000"/>
                </a:solidFill>
                <a:latin typeface="HY나무M" pitchFamily="18" charset="-127"/>
                <a:ea typeface="HY나무M" pitchFamily="18" charset="-127"/>
              </a:rPr>
              <a:t>   </a:t>
            </a:r>
            <a:r>
              <a:rPr lang="ko-KR" altLang="en-US" sz="1800" dirty="0" smtClean="0">
                <a:solidFill>
                  <a:srgbClr val="FF0000"/>
                </a:solidFill>
                <a:latin typeface="HY나무M" pitchFamily="18" charset="-127"/>
                <a:ea typeface="HY나무M" pitchFamily="18" charset="-127"/>
              </a:rPr>
              <a:t>부여</a:t>
            </a:r>
            <a:r>
              <a:rPr lang="ko-KR" altLang="en-US" sz="1800" dirty="0" smtClean="0">
                <a:latin typeface="HY나무M" pitchFamily="18" charset="-127"/>
                <a:ea typeface="HY나무M" pitchFamily="18" charset="-127"/>
              </a:rPr>
              <a:t>해야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3.</a:t>
            </a:r>
            <a:r>
              <a:rPr lang="ko-KR" altLang="en-US" sz="1800" dirty="0" smtClean="0">
                <a:latin typeface="HY나무M" pitchFamily="18" charset="-127"/>
                <a:ea typeface="HY나무M" pitchFamily="18" charset="-127"/>
              </a:rPr>
              <a:t> 자료수집 과정에서 응답자가 질문에 답변하는 과정에서</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발생할 수 있는 오류를 최소화하도록 설문지의 각 문항을</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 </a:t>
            </a:r>
            <a:r>
              <a:rPr lang="ko-KR" altLang="en-US" sz="1800" dirty="0" smtClean="0">
                <a:solidFill>
                  <a:srgbClr val="FF0000"/>
                </a:solidFill>
                <a:latin typeface="HY나무M" pitchFamily="18" charset="-127"/>
                <a:ea typeface="HY나무M" pitchFamily="18" charset="-127"/>
              </a:rPr>
              <a:t>간결</a:t>
            </a:r>
            <a:r>
              <a:rPr lang="ko-KR" altLang="en-US" sz="1800" dirty="0" smtClean="0">
                <a:latin typeface="HY나무M" pitchFamily="18" charset="-127"/>
                <a:ea typeface="HY나무M" pitchFamily="18" charset="-127"/>
              </a:rPr>
              <a:t>하고 </a:t>
            </a:r>
            <a:r>
              <a:rPr lang="ko-KR" altLang="en-US" sz="1800" dirty="0" smtClean="0">
                <a:solidFill>
                  <a:srgbClr val="FF0000"/>
                </a:solidFill>
                <a:latin typeface="HY나무M" pitchFamily="18" charset="-127"/>
                <a:ea typeface="HY나무M" pitchFamily="18" charset="-127"/>
              </a:rPr>
              <a:t>명확</a:t>
            </a:r>
            <a:r>
              <a:rPr lang="ko-KR" altLang="en-US" sz="1800" dirty="0" smtClean="0">
                <a:latin typeface="HY나무M" pitchFamily="18" charset="-127"/>
                <a:ea typeface="HY나무M" pitchFamily="18" charset="-127"/>
              </a:rPr>
              <a:t>하며 </a:t>
            </a:r>
            <a:r>
              <a:rPr lang="ko-KR" altLang="en-US" sz="1800" dirty="0" smtClean="0">
                <a:solidFill>
                  <a:srgbClr val="FF0000"/>
                </a:solidFill>
                <a:latin typeface="HY나무M" pitchFamily="18" charset="-127"/>
                <a:ea typeface="HY나무M" pitchFamily="18" charset="-127"/>
              </a:rPr>
              <a:t>쉽게</a:t>
            </a:r>
            <a:r>
              <a:rPr lang="ko-KR" altLang="en-US" sz="1800" dirty="0" smtClean="0">
                <a:latin typeface="HY나무M" pitchFamily="18" charset="-127"/>
                <a:ea typeface="HY나무M" pitchFamily="18" charset="-127"/>
              </a:rPr>
              <a:t> 작성해야 하고</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애매한 표현은</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피하도록 한다</a:t>
            </a:r>
            <a:r>
              <a:rPr lang="en-US" altLang="ko-KR" sz="1800" dirty="0" smtClean="0">
                <a:latin typeface="HY나무M" pitchFamily="18" charset="-127"/>
                <a:ea typeface="HY나무M" pitchFamily="18" charset="-127"/>
              </a:rPr>
              <a:t>.</a:t>
            </a:r>
            <a:endParaRPr lang="ko-KR" alt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8858312" cy="6858000"/>
          </a:xfrm>
        </p:spPr>
        <p:txBody>
          <a:bodyPr>
            <a:normAutofit fontScale="90000"/>
          </a:bodyPr>
          <a:lstStyle/>
          <a:p>
            <a:r>
              <a:rPr lang="ko-KR" altLang="en-US" sz="2200" b="1" dirty="0" smtClean="0">
                <a:latin typeface="HY나무M" pitchFamily="18" charset="-127"/>
                <a:ea typeface="HY나무M" pitchFamily="18" charset="-127"/>
              </a:rPr>
              <a:t>▶ 설문지의 구성요건</a:t>
            </a:r>
            <a:r>
              <a:rPr lang="en-US" altLang="ko-KR" sz="2200" b="1" dirty="0" smtClean="0">
                <a:latin typeface="HY나무M" pitchFamily="18" charset="-127"/>
                <a:ea typeface="HY나무M" pitchFamily="18" charset="-127"/>
              </a:rPr>
              <a:t/>
            </a:r>
            <a:br>
              <a:rPr lang="en-US" altLang="ko-KR" sz="2200" b="1" dirty="0" smtClean="0">
                <a:latin typeface="HY나무M" pitchFamily="18" charset="-127"/>
                <a:ea typeface="HY나무M" pitchFamily="18" charset="-127"/>
              </a:rPr>
            </a:br>
            <a:r>
              <a:rPr lang="en-US" altLang="ko-KR" sz="2200" b="1" dirty="0" smtClean="0">
                <a:latin typeface="HY나무M" pitchFamily="18" charset="-127"/>
                <a:ea typeface="HY나무M" pitchFamily="18" charset="-127"/>
              </a:rPr>
              <a:t>1</a:t>
            </a:r>
            <a:r>
              <a:rPr lang="en-US" altLang="ko-KR" sz="2200" b="1" dirty="0" smtClean="0">
                <a:latin typeface="HY나무M" pitchFamily="18" charset="-127"/>
                <a:ea typeface="HY나무M" pitchFamily="18" charset="-127"/>
              </a:rPr>
              <a:t>. </a:t>
            </a:r>
            <a:r>
              <a:rPr lang="ko-KR" altLang="en-US" sz="2200" b="1" dirty="0" smtClean="0">
                <a:latin typeface="HY나무M" pitchFamily="18" charset="-127"/>
                <a:ea typeface="HY나무M" pitchFamily="18" charset="-127"/>
              </a:rPr>
              <a:t>응답자에 대한 협조 요청</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조사의 응답률을 높이고 모든 응답을 얻기 위해 노력해야 한다</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제일 </a:t>
            </a:r>
            <a:r>
              <a:rPr lang="ko-KR" altLang="en-US" sz="2200" dirty="0" smtClean="0">
                <a:latin typeface="HY나무M" pitchFamily="18" charset="-127"/>
                <a:ea typeface="HY나무M" pitchFamily="18" charset="-127"/>
              </a:rPr>
              <a:t>첫 부분에 응답자에 대한 협조요청을 제시한다</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ko-KR" altLang="en-US" sz="2200" b="1" dirty="0" smtClean="0">
                <a:solidFill>
                  <a:schemeClr val="accent6">
                    <a:lumMod val="50000"/>
                  </a:schemeClr>
                </a:solidFill>
                <a:latin typeface="HY나무M" pitchFamily="18" charset="-127"/>
                <a:ea typeface="HY나무M" pitchFamily="18" charset="-127"/>
              </a:rPr>
              <a:t>예</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연구자와 조사연구기관의 소개</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조사목적</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응답내용에 대한 비밀보장</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b="1" dirty="0" smtClean="0">
                <a:latin typeface="HY나무M" pitchFamily="18" charset="-127"/>
                <a:ea typeface="HY나무M" pitchFamily="18" charset="-127"/>
              </a:rPr>
              <a:t>2. </a:t>
            </a:r>
            <a:r>
              <a:rPr lang="ko-KR" altLang="en-US" sz="2200" b="1" dirty="0" smtClean="0">
                <a:latin typeface="HY나무M" pitchFamily="18" charset="-127"/>
                <a:ea typeface="HY나무M" pitchFamily="18" charset="-127"/>
              </a:rPr>
              <a:t>응답요령</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각 문항별 응답방법이나 응답순서 등을 제시한다</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응답완료 후 설문지를 어떻게 조사자 에게 전달하는지에 관한 상세한</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 요령도 포함한다</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b="1" dirty="0" smtClean="0">
                <a:latin typeface="HY나무M" pitchFamily="18" charset="-127"/>
                <a:ea typeface="HY나무M" pitchFamily="18" charset="-127"/>
              </a:rPr>
              <a:t>3. </a:t>
            </a:r>
            <a:r>
              <a:rPr lang="ko-KR" altLang="en-US" sz="2200" b="1" dirty="0" smtClean="0">
                <a:latin typeface="HY나무M" pitchFamily="18" charset="-127"/>
                <a:ea typeface="HY나무M" pitchFamily="18" charset="-127"/>
              </a:rPr>
              <a:t>설문문항</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조사연구대상을 대변하는 질문문항이다</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b="1" dirty="0" smtClean="0">
                <a:latin typeface="HY나무M" pitchFamily="18" charset="-127"/>
                <a:ea typeface="HY나무M" pitchFamily="18" charset="-127"/>
              </a:rPr>
              <a:t>4.</a:t>
            </a:r>
            <a:r>
              <a:rPr lang="ko-KR" altLang="en-US" sz="2200" b="1" dirty="0" smtClean="0">
                <a:latin typeface="HY나무M" pitchFamily="18" charset="-127"/>
                <a:ea typeface="HY나무M" pitchFamily="18" charset="-127"/>
              </a:rPr>
              <a:t>응답자 분류용 문항</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응답자의 특성에 따른 조사결과의 차이점을 추가적으로 분석하기 위해</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 응답자의 인구통계변수 등에 대한 문항도 마지막 부분에 포함한다</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b="1" dirty="0" smtClean="0">
                <a:latin typeface="HY나무M" pitchFamily="18" charset="-127"/>
                <a:ea typeface="HY나무M" pitchFamily="18" charset="-127"/>
              </a:rPr>
              <a:t>5. </a:t>
            </a:r>
            <a:r>
              <a:rPr lang="ko-KR" altLang="en-US" sz="2200" b="1" dirty="0" smtClean="0">
                <a:latin typeface="HY나무M" pitchFamily="18" charset="-127"/>
                <a:ea typeface="HY나무M" pitchFamily="18" charset="-127"/>
              </a:rPr>
              <a:t>응답자 식별용 정보</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설문조사 후 필요한 확인</a:t>
            </a:r>
            <a:r>
              <a:rPr lang="en-US" altLang="ko-KR" sz="2200" dirty="0" smtClean="0">
                <a:latin typeface="HY나무M" pitchFamily="18" charset="-127"/>
                <a:ea typeface="HY나무M" pitchFamily="18" charset="-127"/>
              </a:rPr>
              <a:t>/</a:t>
            </a:r>
            <a:r>
              <a:rPr lang="ko-KR" altLang="en-US" sz="2200" dirty="0" smtClean="0">
                <a:latin typeface="HY나무M" pitchFamily="18" charset="-127"/>
                <a:ea typeface="HY나무M" pitchFamily="18" charset="-127"/>
              </a:rPr>
              <a:t>추가 조사를 위한 것을 기록하는 부분이다</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ko-KR" altLang="en-US" sz="2200" b="1" dirty="0" smtClean="0">
                <a:solidFill>
                  <a:schemeClr val="accent6">
                    <a:lumMod val="50000"/>
                  </a:schemeClr>
                </a:solidFill>
                <a:latin typeface="HY나무M" pitchFamily="18" charset="-127"/>
                <a:ea typeface="HY나무M" pitchFamily="18" charset="-127"/>
              </a:rPr>
              <a:t>예</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설문지 일련번호</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응답자의 번호</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면접자의 이름</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err="1" smtClean="0">
                <a:solidFill>
                  <a:schemeClr val="accent6">
                    <a:lumMod val="50000"/>
                  </a:schemeClr>
                </a:solidFill>
                <a:latin typeface="HY나무M" pitchFamily="18" charset="-127"/>
                <a:ea typeface="HY나무M" pitchFamily="18" charset="-127"/>
              </a:rPr>
              <a:t>면접일시</a:t>
            </a:r>
            <a:r>
              <a:rPr lang="ko-KR" altLang="en-US" sz="2200" b="1" dirty="0" smtClean="0">
                <a:solidFill>
                  <a:schemeClr val="accent6">
                    <a:lumMod val="50000"/>
                  </a:schemeClr>
                </a:solidFill>
                <a:latin typeface="HY나무M" pitchFamily="18" charset="-127"/>
                <a:ea typeface="HY나무M" pitchFamily="18" charset="-127"/>
              </a:rPr>
              <a:t> 등 </a:t>
            </a:r>
            <a:endParaRPr lang="ko-KR" altLang="en-US" sz="2200" b="1" dirty="0">
              <a:solidFill>
                <a:schemeClr val="accent6">
                  <a:lumMod val="50000"/>
                </a:schemeClr>
              </a:solidFill>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42844" y="214290"/>
            <a:ext cx="8858312" cy="6572296"/>
          </a:xfrm>
        </p:spPr>
        <p:txBody>
          <a:bodyPr>
            <a:normAutofit fontScale="90000"/>
          </a:bodyPr>
          <a:lstStyle/>
          <a:p>
            <a:r>
              <a:rPr lang="ko-KR" altLang="en-US" sz="2200" b="1" dirty="0" smtClean="0">
                <a:latin typeface="HY나무M" pitchFamily="18" charset="-127"/>
                <a:ea typeface="HY나무M" pitchFamily="18" charset="-127"/>
              </a:rPr>
              <a:t>▶ 설문지 작성 단계</a:t>
            </a:r>
            <a:r>
              <a:rPr lang="en-US" altLang="ko-KR" sz="2200" b="1" dirty="0" smtClean="0">
                <a:latin typeface="HY나무M" pitchFamily="18" charset="-127"/>
                <a:ea typeface="HY나무M" pitchFamily="18" charset="-127"/>
              </a:rPr>
              <a:t/>
            </a:r>
            <a:br>
              <a:rPr lang="en-US" altLang="ko-KR" sz="2200" b="1" dirty="0" smtClean="0">
                <a:latin typeface="HY나무M" pitchFamily="18" charset="-127"/>
                <a:ea typeface="HY나무M" pitchFamily="18" charset="-127"/>
              </a:rPr>
            </a:br>
            <a:r>
              <a:rPr lang="en-US" altLang="ko-KR" sz="2200" b="1" dirty="0" smtClean="0">
                <a:latin typeface="HY나무M" pitchFamily="18" charset="-127"/>
                <a:ea typeface="HY나무M" pitchFamily="18" charset="-127"/>
              </a:rPr>
              <a:t/>
            </a:r>
            <a:br>
              <a:rPr lang="en-US" altLang="ko-KR" sz="2200" b="1" dirty="0" smtClean="0">
                <a:latin typeface="HY나무M" pitchFamily="18" charset="-127"/>
                <a:ea typeface="HY나무M" pitchFamily="18" charset="-127"/>
              </a:rPr>
            </a:br>
            <a:r>
              <a:rPr lang="en-US" altLang="ko-KR" sz="2000" b="1" dirty="0" smtClean="0">
                <a:latin typeface="HY나무M" pitchFamily="18" charset="-127"/>
                <a:ea typeface="HY나무M" pitchFamily="18" charset="-127"/>
              </a:rPr>
              <a:t>1. </a:t>
            </a:r>
            <a:r>
              <a:rPr lang="ko-KR" altLang="en-US" sz="2000" b="1" dirty="0" smtClean="0">
                <a:latin typeface="HY나무M" pitchFamily="18" charset="-127"/>
                <a:ea typeface="HY나무M" pitchFamily="18" charset="-127"/>
              </a:rPr>
              <a:t>사전준비단계</a:t>
            </a:r>
            <a:r>
              <a:rPr lang="en-US" altLang="ko-KR" sz="2000" b="1" dirty="0" smtClean="0">
                <a:latin typeface="HY나무M" pitchFamily="18" charset="-127"/>
                <a:ea typeface="HY나무M" pitchFamily="18" charset="-127"/>
              </a:rPr>
              <a:t/>
            </a:r>
            <a:br>
              <a:rPr lang="en-US" altLang="ko-KR" sz="2000" b="1" dirty="0" smtClean="0">
                <a:latin typeface="HY나무M" pitchFamily="18" charset="-127"/>
                <a:ea typeface="HY나무M" pitchFamily="18" charset="-127"/>
              </a:rPr>
            </a:br>
            <a:r>
              <a:rPr lang="en-US" altLang="ko-KR" sz="2000" b="1"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조사문제의 구체화와 자료수집방법 및 측정부분에서 결정</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된</a:t>
            </a: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내용을 다시 한 번 검토하는 부분</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a:t>
            </a:r>
            <a:r>
              <a:rPr lang="ko-KR" altLang="en-US" sz="2000" dirty="0" smtClean="0">
                <a:latin typeface="HY나무M" pitchFamily="18" charset="-127"/>
                <a:ea typeface="HY나무M" pitchFamily="18" charset="-127"/>
              </a:rPr>
              <a:t>치명적인 </a:t>
            </a:r>
            <a:r>
              <a:rPr lang="ko-KR" altLang="en-US" sz="2000" dirty="0" smtClean="0">
                <a:solidFill>
                  <a:srgbClr val="FF0000"/>
                </a:solidFill>
                <a:latin typeface="HY나무M" pitchFamily="18" charset="-127"/>
                <a:ea typeface="HY나무M" pitchFamily="18" charset="-127"/>
              </a:rPr>
              <a:t>오류를 사전에 예방</a:t>
            </a:r>
            <a:r>
              <a:rPr lang="ko-KR" altLang="en-US" sz="2000" dirty="0" smtClean="0">
                <a:latin typeface="HY나무M" pitchFamily="18" charset="-127"/>
                <a:ea typeface="HY나무M" pitchFamily="18" charset="-127"/>
              </a:rPr>
              <a:t>하고 조사연구목적에 보다 </a:t>
            </a:r>
            <a:r>
              <a:rPr lang="ko-KR" altLang="en-US" sz="2000" dirty="0" smtClean="0">
                <a:solidFill>
                  <a:srgbClr val="FF0000"/>
                </a:solidFill>
                <a:latin typeface="HY나무M" pitchFamily="18" charset="-127"/>
                <a:ea typeface="HY나무M" pitchFamily="18" charset="-127"/>
              </a:rPr>
              <a:t>적합한 자료를 수집</a:t>
            </a:r>
            <a:r>
              <a:rPr lang="ko-KR" altLang="en-US" sz="2000" dirty="0" smtClean="0">
                <a:latin typeface="HY나무M" pitchFamily="18" charset="-127"/>
                <a:ea typeface="HY나무M" pitchFamily="18" charset="-127"/>
              </a:rPr>
              <a:t>할 수 있는 설문지를 작성하기 위해 치밀한 사전분비과정을 필요로 한다</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a:t>
            </a:r>
            <a:r>
              <a:rPr lang="ko-KR" altLang="en-US" sz="2000" dirty="0" smtClean="0">
                <a:latin typeface="HY나무M" pitchFamily="18" charset="-127"/>
                <a:ea typeface="HY나무M" pitchFamily="18" charset="-127"/>
              </a:rPr>
              <a:t>어느 매체를 이용하느냐에 따라 조사에 소요되는 시간</a:t>
            </a: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비용</a:t>
            </a: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설문내용 자체가 달라질 수 있다</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b="1" dirty="0" smtClean="0">
                <a:latin typeface="HY나무M" pitchFamily="18" charset="-127"/>
                <a:ea typeface="HY나무M" pitchFamily="18" charset="-127"/>
              </a:rPr>
              <a:t>2. </a:t>
            </a:r>
            <a:r>
              <a:rPr lang="ko-KR" altLang="en-US" sz="2000" b="1" dirty="0" smtClean="0">
                <a:latin typeface="HY나무M" pitchFamily="18" charset="-127"/>
                <a:ea typeface="HY나무M" pitchFamily="18" charset="-127"/>
              </a:rPr>
              <a:t>개별질문항목의 완성</a:t>
            </a:r>
            <a:r>
              <a:rPr lang="en-US" altLang="ko-KR" sz="2000" b="1" dirty="0" smtClean="0">
                <a:latin typeface="HY나무M" pitchFamily="18" charset="-127"/>
                <a:ea typeface="HY나무M" pitchFamily="18" charset="-127"/>
              </a:rPr>
              <a:t/>
            </a:r>
            <a:br>
              <a:rPr lang="en-US" altLang="ko-KR" sz="2000" b="1" dirty="0" smtClean="0">
                <a:latin typeface="HY나무M" pitchFamily="18" charset="-127"/>
                <a:ea typeface="HY나무M" pitchFamily="18" charset="-127"/>
              </a:rPr>
            </a:br>
            <a:r>
              <a:rPr lang="en-US" altLang="ko-KR" sz="2000" b="1" dirty="0" smtClean="0">
                <a:latin typeface="HY나무M" pitchFamily="18" charset="-127"/>
                <a:ea typeface="HY나무M" pitchFamily="18" charset="-127"/>
              </a:rPr>
              <a:t>-</a:t>
            </a:r>
            <a:r>
              <a:rPr lang="ko-KR" altLang="en-US" sz="2000" b="1" dirty="0" smtClean="0">
                <a:latin typeface="HY나무M" pitchFamily="18" charset="-127"/>
                <a:ea typeface="HY나무M" pitchFamily="18" charset="-127"/>
              </a:rPr>
              <a:t>고려해야 할 </a:t>
            </a:r>
            <a:r>
              <a:rPr lang="ko-KR" altLang="en-US" sz="2000" b="1" dirty="0" smtClean="0">
                <a:latin typeface="HY나무M" pitchFamily="18" charset="-127"/>
                <a:ea typeface="HY나무M" pitchFamily="18" charset="-127"/>
              </a:rPr>
              <a:t>사항 </a:t>
            </a:r>
            <a:r>
              <a:rPr lang="en-US" altLang="ko-KR" sz="2000" b="1" dirty="0" smtClean="0">
                <a:latin typeface="HY나무M" pitchFamily="18" charset="-127"/>
                <a:ea typeface="HY나무M" pitchFamily="18" charset="-127"/>
              </a:rPr>
              <a:t>(</a:t>
            </a:r>
            <a:r>
              <a:rPr lang="ko-KR" altLang="en-US" sz="2000" b="1" dirty="0" smtClean="0">
                <a:latin typeface="HY나무M" pitchFamily="18" charset="-127"/>
                <a:ea typeface="HY나무M" pitchFamily="18" charset="-127"/>
              </a:rPr>
              <a:t>검토</a:t>
            </a:r>
            <a:r>
              <a:rPr lang="en-US" altLang="ko-KR" sz="2000" b="1" dirty="0" smtClean="0">
                <a:latin typeface="HY나무M" pitchFamily="18" charset="-127"/>
                <a:ea typeface="HY나무M" pitchFamily="18" charset="-127"/>
              </a:rPr>
              <a:t>)</a:t>
            </a:r>
            <a:r>
              <a:rPr lang="en-US" altLang="ko-KR" sz="2000" b="1" dirty="0" smtClean="0">
                <a:latin typeface="HY나무M" pitchFamily="18" charset="-127"/>
                <a:ea typeface="HY나무M" pitchFamily="18" charset="-127"/>
              </a:rPr>
              <a:t/>
            </a:r>
            <a:br>
              <a:rPr lang="en-US" altLang="ko-KR" sz="2000" b="1" dirty="0" smtClean="0">
                <a:latin typeface="HY나무M" pitchFamily="18" charset="-127"/>
                <a:ea typeface="HY나무M" pitchFamily="18" charset="-127"/>
              </a:rPr>
            </a:br>
            <a:r>
              <a:rPr lang="ko-KR" altLang="en-US" sz="2000" dirty="0" smtClean="0">
                <a:latin typeface="HY나무M" pitchFamily="18" charset="-127"/>
                <a:ea typeface="HY나무M" pitchFamily="18" charset="-127"/>
              </a:rPr>
              <a:t>ⓐ</a:t>
            </a:r>
            <a:r>
              <a:rPr lang="ko-KR" altLang="en-US" sz="2000" dirty="0" smtClean="0">
                <a:solidFill>
                  <a:srgbClr val="FF0000"/>
                </a:solidFill>
                <a:latin typeface="HY나무M" pitchFamily="18" charset="-127"/>
                <a:ea typeface="HY나무M" pitchFamily="18" charset="-127"/>
              </a:rPr>
              <a:t>이 질문이 꼭 필요한가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ko-KR" altLang="en-US" sz="2000" dirty="0" smtClean="0">
                <a:latin typeface="HY나무M" pitchFamily="18" charset="-127"/>
                <a:ea typeface="HY나무M" pitchFamily="18" charset="-127"/>
              </a:rPr>
              <a:t>설문의 양이 많아지면 성실하고 진지한 답변을 기대하기 어려움</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ko-KR" altLang="en-US" sz="2000" dirty="0" smtClean="0">
                <a:latin typeface="HY나무M" pitchFamily="18" charset="-127"/>
                <a:ea typeface="HY나무M" pitchFamily="18" charset="-127"/>
              </a:rPr>
              <a:t>ⓑ</a:t>
            </a:r>
            <a:r>
              <a:rPr lang="ko-KR" altLang="en-US" sz="2000" dirty="0" smtClean="0">
                <a:solidFill>
                  <a:srgbClr val="FF0000"/>
                </a:solidFill>
                <a:latin typeface="HY나무M" pitchFamily="18" charset="-127"/>
                <a:ea typeface="HY나무M" pitchFamily="18" charset="-127"/>
              </a:rPr>
              <a:t>응답자가 필요한 정보를 알고 있는가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ko-KR" altLang="en-US" sz="2000" dirty="0" smtClean="0">
                <a:latin typeface="HY나무M" pitchFamily="18" charset="-127"/>
                <a:ea typeface="HY나무M" pitchFamily="18" charset="-127"/>
              </a:rPr>
              <a:t>추상적인 부분은 응답자가 </a:t>
            </a:r>
            <a:r>
              <a:rPr lang="ko-KR" altLang="en-US" sz="2000" dirty="0" err="1" smtClean="0">
                <a:latin typeface="HY나무M" pitchFamily="18" charset="-127"/>
                <a:ea typeface="HY나무M" pitchFamily="18" charset="-127"/>
              </a:rPr>
              <a:t>조사자에게</a:t>
            </a:r>
            <a:r>
              <a:rPr lang="ko-KR" altLang="en-US" sz="2000" dirty="0" smtClean="0">
                <a:latin typeface="HY나무M" pitchFamily="18" charset="-127"/>
                <a:ea typeface="HY나무M" pitchFamily="18" charset="-127"/>
              </a:rPr>
              <a:t> 필요한 답을 줄 수 없을 수 있음</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ko-KR" altLang="en-US" sz="2000" b="1" dirty="0" smtClean="0">
                <a:solidFill>
                  <a:schemeClr val="accent6">
                    <a:lumMod val="50000"/>
                  </a:schemeClr>
                </a:solidFill>
                <a:latin typeface="HY나무M" pitchFamily="18" charset="-127"/>
                <a:ea typeface="HY나무M" pitchFamily="18" charset="-127"/>
              </a:rPr>
              <a:t>예</a:t>
            </a:r>
            <a:r>
              <a:rPr lang="en-US" altLang="ko-KR" sz="2000" b="1" dirty="0" smtClean="0">
                <a:solidFill>
                  <a:schemeClr val="accent6">
                    <a:lumMod val="50000"/>
                  </a:schemeClr>
                </a:solidFill>
                <a:latin typeface="HY나무M" pitchFamily="18" charset="-127"/>
                <a:ea typeface="HY나무M" pitchFamily="18" charset="-127"/>
              </a:rPr>
              <a:t>) </a:t>
            </a:r>
            <a:r>
              <a:rPr lang="ko-KR" altLang="en-US" sz="2000" b="1" dirty="0" smtClean="0">
                <a:solidFill>
                  <a:schemeClr val="accent6">
                    <a:lumMod val="50000"/>
                  </a:schemeClr>
                </a:solidFill>
                <a:latin typeface="HY나무M" pitchFamily="18" charset="-127"/>
                <a:ea typeface="HY나무M" pitchFamily="18" charset="-127"/>
              </a:rPr>
              <a:t>지난 일년간 먹었던 빵의 종류와 이름을 말씀해 주십시오</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ko-KR" altLang="en-US" sz="2000" dirty="0" smtClean="0">
                <a:latin typeface="HY나무M" pitchFamily="18" charset="-127"/>
                <a:ea typeface="HY나무M" pitchFamily="18" charset="-127"/>
              </a:rPr>
              <a:t>ⓒ</a:t>
            </a:r>
            <a:r>
              <a:rPr lang="ko-KR" altLang="en-US" sz="2000" dirty="0" smtClean="0">
                <a:solidFill>
                  <a:srgbClr val="FF0000"/>
                </a:solidFill>
                <a:latin typeface="HY나무M" pitchFamily="18" charset="-127"/>
                <a:ea typeface="HY나무M" pitchFamily="18" charset="-127"/>
              </a:rPr>
              <a:t>응답자가 그 정보를 제공하여 줄 것인가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ko-KR" altLang="en-US" sz="2000" dirty="0" smtClean="0">
                <a:latin typeface="HY나무M" pitchFamily="18" charset="-127"/>
                <a:ea typeface="HY나무M" pitchFamily="18" charset="-127"/>
              </a:rPr>
              <a:t>사적인 질문이나 사회적으로 민감한 질문은 응답자가 말하기 곤란할 수 있음</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endParaRPr lang="ko-KR" altLang="en-US" sz="2200" dirty="0">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42844" y="142852"/>
            <a:ext cx="9001156" cy="6572296"/>
          </a:xfrm>
        </p:spPr>
        <p:txBody>
          <a:bodyPr>
            <a:normAutofit/>
          </a:bodyPr>
          <a:lstStyle/>
          <a:p>
            <a:r>
              <a:rPr lang="en-US" altLang="ko-KR" sz="1800" b="1" dirty="0" smtClean="0">
                <a:latin typeface="HY나무M" pitchFamily="18" charset="-127"/>
                <a:ea typeface="HY나무M" pitchFamily="18" charset="-127"/>
              </a:rPr>
              <a:t>-</a:t>
            </a:r>
            <a:r>
              <a:rPr lang="ko-KR" altLang="en-US" sz="1800" b="1" dirty="0" smtClean="0">
                <a:latin typeface="HY나무M" pitchFamily="18" charset="-127"/>
                <a:ea typeface="HY나무M" pitchFamily="18" charset="-127"/>
              </a:rPr>
              <a:t>질문형태 결정</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dirty="0" smtClean="0">
                <a:latin typeface="HY나무M" pitchFamily="18" charset="-127"/>
                <a:ea typeface="HY나무M" pitchFamily="18" charset="-127"/>
              </a:rPr>
              <a:t>ⓐ개방형 질문</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응답자가 생각하고 있는 답변을 자유롭게 표현하도록 하는 방법</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b="1" dirty="0" smtClean="0">
                <a:solidFill>
                  <a:schemeClr val="accent6">
                    <a:lumMod val="50000"/>
                  </a:schemeClr>
                </a:solidFill>
                <a:latin typeface="HY나무M" pitchFamily="18" charset="-127"/>
                <a:ea typeface="HY나무M" pitchFamily="18" charset="-127"/>
              </a:rPr>
              <a:t>예</a:t>
            </a:r>
            <a:r>
              <a:rPr lang="en-US" altLang="ko-KR" sz="1800" b="1" dirty="0" smtClean="0">
                <a:solidFill>
                  <a:schemeClr val="accent6">
                    <a:lumMod val="50000"/>
                  </a:schemeClr>
                </a:solidFill>
                <a:latin typeface="HY나무M" pitchFamily="18" charset="-127"/>
                <a:ea typeface="HY나무M" pitchFamily="18" charset="-127"/>
              </a:rPr>
              <a:t>) “</a:t>
            </a:r>
            <a:r>
              <a:rPr lang="ko-KR" altLang="en-US" sz="1800" b="1" dirty="0" smtClean="0">
                <a:solidFill>
                  <a:schemeClr val="accent6">
                    <a:lumMod val="50000"/>
                  </a:schemeClr>
                </a:solidFill>
                <a:latin typeface="HY나무M" pitchFamily="18" charset="-127"/>
                <a:ea typeface="HY나무M" pitchFamily="18" charset="-127"/>
              </a:rPr>
              <a:t>대학교를 선택할 때 가장 중요하게 생각하는 요인 한 가지만 말씀해 주세요</a:t>
            </a:r>
            <a:r>
              <a:rPr lang="en-US" altLang="ko-KR" sz="1800" b="1" dirty="0" smtClean="0">
                <a:solidFill>
                  <a:schemeClr val="accent6">
                    <a:lumMod val="50000"/>
                  </a:schemeClr>
                </a:solidFill>
                <a:latin typeface="HY나무M" pitchFamily="18" charset="-127"/>
                <a:ea typeface="HY나무M" pitchFamily="18" charset="-127"/>
              </a:rPr>
              <a:t>”</a:t>
            </a:r>
            <a:br>
              <a:rPr lang="en-US" altLang="ko-KR" sz="1800" b="1" dirty="0" smtClean="0">
                <a:solidFill>
                  <a:schemeClr val="accent6">
                    <a:lumMod val="50000"/>
                  </a:schemeClr>
                </a:solidFill>
                <a:latin typeface="HY나무M" pitchFamily="18" charset="-127"/>
                <a:ea typeface="HY나무M" pitchFamily="18" charset="-127"/>
              </a:rPr>
            </a:b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dirty="0" smtClean="0">
                <a:latin typeface="HY나무M" pitchFamily="18" charset="-127"/>
                <a:ea typeface="HY나무M" pitchFamily="18" charset="-127"/>
              </a:rPr>
              <a:t>ⓑ</a:t>
            </a:r>
            <a:r>
              <a:rPr lang="ko-KR" altLang="en-US" sz="1800" dirty="0" err="1" smtClean="0">
                <a:latin typeface="HY나무M" pitchFamily="18" charset="-127"/>
                <a:ea typeface="HY나무M" pitchFamily="18" charset="-127"/>
              </a:rPr>
              <a:t>선택형</a:t>
            </a:r>
            <a:r>
              <a:rPr lang="ko-KR" altLang="en-US" sz="1800" dirty="0" smtClean="0">
                <a:latin typeface="HY나무M" pitchFamily="18" charset="-127"/>
                <a:ea typeface="HY나무M" pitchFamily="18" charset="-127"/>
              </a:rPr>
              <a:t> 질문</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이미 </a:t>
            </a:r>
            <a:r>
              <a:rPr lang="ko-KR" altLang="en-US" sz="1800" dirty="0" err="1" smtClean="0">
                <a:latin typeface="HY나무M" pitchFamily="18" charset="-127"/>
                <a:ea typeface="HY나무M" pitchFamily="18" charset="-127"/>
              </a:rPr>
              <a:t>조사자에</a:t>
            </a:r>
            <a:r>
              <a:rPr lang="ko-KR" altLang="en-US" sz="1800" dirty="0" smtClean="0">
                <a:latin typeface="HY나무M" pitchFamily="18" charset="-127"/>
                <a:ea typeface="HY나무M" pitchFamily="18" charset="-127"/>
              </a:rPr>
              <a:t> 의해 마련되어 있는 항목들을 응답자에게 선택하도록 하는 방법</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b="1" dirty="0" smtClean="0">
                <a:solidFill>
                  <a:schemeClr val="accent6">
                    <a:lumMod val="50000"/>
                  </a:schemeClr>
                </a:solidFill>
                <a:latin typeface="HY나무M" pitchFamily="18" charset="-127"/>
                <a:ea typeface="HY나무M" pitchFamily="18" charset="-127"/>
              </a:rPr>
              <a:t>예</a:t>
            </a:r>
            <a:r>
              <a:rPr lang="en-US" altLang="ko-KR" sz="1800" b="1" dirty="0" smtClean="0">
                <a:solidFill>
                  <a:schemeClr val="accent6">
                    <a:lumMod val="50000"/>
                  </a:schemeClr>
                </a:solidFill>
                <a:latin typeface="HY나무M" pitchFamily="18" charset="-127"/>
                <a:ea typeface="HY나무M" pitchFamily="18" charset="-127"/>
              </a:rPr>
              <a:t>) “</a:t>
            </a:r>
            <a:r>
              <a:rPr lang="ko-KR" altLang="en-US" sz="1800" b="1" dirty="0" smtClean="0">
                <a:solidFill>
                  <a:schemeClr val="accent6">
                    <a:lumMod val="50000"/>
                  </a:schemeClr>
                </a:solidFill>
                <a:latin typeface="HY나무M" pitchFamily="18" charset="-127"/>
                <a:ea typeface="HY나무M" pitchFamily="18" charset="-127"/>
              </a:rPr>
              <a:t>귀하가 생각하는 결혼을 위한 이상적인 직업은 어느 </a:t>
            </a:r>
            <a:r>
              <a:rPr lang="ko-KR" altLang="en-US" sz="1800" b="1" dirty="0" err="1" smtClean="0">
                <a:solidFill>
                  <a:schemeClr val="accent6">
                    <a:lumMod val="50000"/>
                  </a:schemeClr>
                </a:solidFill>
                <a:latin typeface="HY나무M" pitchFamily="18" charset="-127"/>
                <a:ea typeface="HY나무M" pitchFamily="18" charset="-127"/>
              </a:rPr>
              <a:t>직업군에</a:t>
            </a:r>
            <a:r>
              <a:rPr lang="ko-KR" altLang="en-US" sz="1800" b="1" dirty="0" smtClean="0">
                <a:solidFill>
                  <a:schemeClr val="accent6">
                    <a:lumMod val="50000"/>
                  </a:schemeClr>
                </a:solidFill>
                <a:latin typeface="HY나무M" pitchFamily="18" charset="-127"/>
                <a:ea typeface="HY나무M" pitchFamily="18" charset="-127"/>
              </a:rPr>
              <a:t> 속합니까</a:t>
            </a:r>
            <a:r>
              <a:rPr lang="en-US" altLang="ko-KR" sz="1800" b="1" dirty="0" smtClean="0">
                <a:solidFill>
                  <a:schemeClr val="accent6">
                    <a:lumMod val="50000"/>
                  </a:schemeClr>
                </a:solidFill>
                <a:latin typeface="HY나무M" pitchFamily="18" charset="-127"/>
                <a:ea typeface="HY나무M" pitchFamily="18" charset="-127"/>
              </a:rPr>
              <a:t>”</a:t>
            </a:r>
            <a:br>
              <a:rPr lang="en-US" altLang="ko-KR" sz="1800" b="1" dirty="0" smtClean="0">
                <a:solidFill>
                  <a:schemeClr val="accent6">
                    <a:lumMod val="50000"/>
                  </a:schemeClr>
                </a:solidFill>
                <a:latin typeface="HY나무M" pitchFamily="18" charset="-127"/>
                <a:ea typeface="HY나무M" pitchFamily="18" charset="-127"/>
              </a:rPr>
            </a:br>
            <a:r>
              <a:rPr lang="en-US" altLang="ko-KR" sz="1800" b="1" dirty="0" smtClean="0">
                <a:solidFill>
                  <a:schemeClr val="accent6">
                    <a:lumMod val="50000"/>
                  </a:schemeClr>
                </a:solidFill>
                <a:latin typeface="HY나무M" pitchFamily="18" charset="-127"/>
                <a:ea typeface="HY나무M" pitchFamily="18" charset="-127"/>
              </a:rPr>
              <a:t>     </a:t>
            </a:r>
            <a:r>
              <a:rPr lang="ko-KR" altLang="en-US" sz="1800" b="1" dirty="0" smtClean="0">
                <a:solidFill>
                  <a:schemeClr val="accent6">
                    <a:lumMod val="50000"/>
                  </a:schemeClr>
                </a:solidFill>
                <a:latin typeface="HY나무M" pitchFamily="18" charset="-127"/>
                <a:ea typeface="HY나무M" pitchFamily="18" charset="-127"/>
              </a:rPr>
              <a:t>①공무원 ②교육</a:t>
            </a:r>
            <a:r>
              <a:rPr lang="en-US" altLang="ko-KR" sz="1800" b="1" dirty="0" smtClean="0">
                <a:solidFill>
                  <a:schemeClr val="accent6">
                    <a:lumMod val="50000"/>
                  </a:schemeClr>
                </a:solidFill>
                <a:latin typeface="HY나무M" pitchFamily="18" charset="-127"/>
                <a:ea typeface="HY나무M" pitchFamily="18" charset="-127"/>
              </a:rPr>
              <a:t>/</a:t>
            </a:r>
            <a:r>
              <a:rPr lang="ko-KR" altLang="en-US" sz="1800" b="1" dirty="0" smtClean="0">
                <a:solidFill>
                  <a:schemeClr val="accent6">
                    <a:lumMod val="50000"/>
                  </a:schemeClr>
                </a:solidFill>
                <a:latin typeface="HY나무M" pitchFamily="18" charset="-127"/>
                <a:ea typeface="HY나무M" pitchFamily="18" charset="-127"/>
              </a:rPr>
              <a:t>연구직 ③회사원 ④자영업 ⑤전문직</a:t>
            </a:r>
            <a:r>
              <a:rPr lang="en-US" altLang="ko-KR" sz="1800" b="1" dirty="0" smtClean="0">
                <a:solidFill>
                  <a:schemeClr val="accent6">
                    <a:lumMod val="50000"/>
                  </a:schemeClr>
                </a:solidFill>
                <a:latin typeface="HY나무M" pitchFamily="18" charset="-127"/>
                <a:ea typeface="HY나무M" pitchFamily="18" charset="-127"/>
              </a:rPr>
              <a:t/>
            </a:r>
            <a:br>
              <a:rPr lang="en-US" altLang="ko-KR" sz="1800" b="1" dirty="0" smtClean="0">
                <a:solidFill>
                  <a:schemeClr val="accent6">
                    <a:lumMod val="50000"/>
                  </a:schemeClr>
                </a:solidFill>
                <a:latin typeface="HY나무M" pitchFamily="18" charset="-127"/>
                <a:ea typeface="HY나무M" pitchFamily="18" charset="-127"/>
              </a:rPr>
            </a:br>
            <a:r>
              <a:rPr lang="en-US" altLang="ko-KR" sz="1800" b="1" dirty="0" smtClean="0">
                <a:solidFill>
                  <a:schemeClr val="accent6">
                    <a:lumMod val="50000"/>
                  </a:schemeClr>
                </a:solidFill>
                <a:latin typeface="HY나무M" pitchFamily="18" charset="-127"/>
                <a:ea typeface="HY나무M" pitchFamily="18" charset="-127"/>
              </a:rPr>
              <a:t/>
            </a:r>
            <a:br>
              <a:rPr lang="en-US" altLang="ko-KR" sz="1800" b="1" dirty="0" smtClean="0">
                <a:solidFill>
                  <a:schemeClr val="accent6">
                    <a:lumMod val="50000"/>
                  </a:schemeClr>
                </a:solidFill>
                <a:latin typeface="HY나무M" pitchFamily="18" charset="-127"/>
                <a:ea typeface="HY나무M" pitchFamily="18" charset="-127"/>
              </a:rPr>
            </a:br>
            <a:r>
              <a:rPr lang="en-US" altLang="ko-KR" sz="1800" b="1" dirty="0" smtClean="0">
                <a:latin typeface="HY나무M" pitchFamily="18" charset="-127"/>
                <a:ea typeface="HY나무M" pitchFamily="18" charset="-127"/>
              </a:rPr>
              <a:t>-</a:t>
            </a:r>
            <a:r>
              <a:rPr lang="ko-KR" altLang="en-US" sz="1800" b="1" dirty="0" smtClean="0">
                <a:latin typeface="HY나무M" pitchFamily="18" charset="-127"/>
                <a:ea typeface="HY나무M" pitchFamily="18" charset="-127"/>
              </a:rPr>
              <a:t>질문응답에 사용되는 용어 중 조사자가 유의해야 할 부분</a:t>
            </a:r>
            <a:r>
              <a:rPr lang="en-US" altLang="ko-KR" sz="1800" b="1" dirty="0" smtClean="0">
                <a:solidFill>
                  <a:schemeClr val="accent6">
                    <a:lumMod val="50000"/>
                  </a:schemeClr>
                </a:solidFill>
                <a:latin typeface="HY나무M" pitchFamily="18" charset="-127"/>
                <a:ea typeface="HY나무M" pitchFamily="18" charset="-127"/>
              </a:rPr>
              <a:t/>
            </a:r>
            <a:br>
              <a:rPr lang="en-US" altLang="ko-KR" sz="1800" b="1" dirty="0" smtClean="0">
                <a:solidFill>
                  <a:schemeClr val="accent6">
                    <a:lumMod val="50000"/>
                  </a:schemeClr>
                </a:solidFill>
                <a:latin typeface="HY나무M" pitchFamily="18" charset="-127"/>
                <a:ea typeface="HY나무M" pitchFamily="18" charset="-127"/>
              </a:rPr>
            </a:br>
            <a:r>
              <a:rPr lang="en-US" altLang="ko-KR" sz="1800" dirty="0" smtClean="0">
                <a:latin typeface="HY나무M" pitchFamily="18" charset="-127"/>
                <a:ea typeface="HY나무M" pitchFamily="18" charset="-127"/>
              </a:rPr>
              <a:t>1. </a:t>
            </a:r>
            <a:r>
              <a:rPr lang="ko-KR" altLang="en-US" sz="1800" dirty="0" smtClean="0">
                <a:latin typeface="HY나무M" pitchFamily="18" charset="-127"/>
                <a:ea typeface="HY나무M" pitchFamily="18" charset="-127"/>
              </a:rPr>
              <a:t>응답자가 전문용어를 이해할 것으로 가정해선 안 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2. </a:t>
            </a:r>
            <a:r>
              <a:rPr lang="ko-KR" altLang="en-US" sz="1800" dirty="0" err="1" smtClean="0">
                <a:latin typeface="HY나무M" pitchFamily="18" charset="-127"/>
                <a:ea typeface="HY나무M" pitchFamily="18" charset="-127"/>
              </a:rPr>
              <a:t>선택형</a:t>
            </a:r>
            <a:r>
              <a:rPr lang="ko-KR" altLang="en-US" sz="1800" dirty="0" smtClean="0">
                <a:latin typeface="HY나무M" pitchFamily="18" charset="-127"/>
                <a:ea typeface="HY나무M" pitchFamily="18" charset="-127"/>
              </a:rPr>
              <a:t> 질문에 대해서 모든 가능한 응답을 제시해 주도록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3. </a:t>
            </a:r>
            <a:r>
              <a:rPr lang="ko-KR" altLang="en-US" sz="1800" dirty="0" err="1" smtClean="0">
                <a:latin typeface="HY나무M" pitchFamily="18" charset="-127"/>
                <a:ea typeface="HY나무M" pitchFamily="18" charset="-127"/>
              </a:rPr>
              <a:t>선택형</a:t>
            </a:r>
            <a:r>
              <a:rPr lang="ko-KR" altLang="en-US" sz="1800" dirty="0" smtClean="0">
                <a:latin typeface="HY나무M" pitchFamily="18" charset="-127"/>
                <a:ea typeface="HY나무M" pitchFamily="18" charset="-127"/>
              </a:rPr>
              <a:t> 질문의 경우 응답항목들간에 내용상 중복이 있어선 안 된다</a:t>
            </a:r>
            <a:r>
              <a:rPr lang="en-US" altLang="ko-KR" sz="1800" dirty="0" smtClean="0">
                <a:latin typeface="HY나무M" pitchFamily="18" charset="-127"/>
                <a:ea typeface="HY나무M" pitchFamily="18" charset="-127"/>
              </a:rPr>
              <a:t>.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4. </a:t>
            </a:r>
            <a:r>
              <a:rPr lang="ko-KR" altLang="en-US" sz="1800" dirty="0" smtClean="0">
                <a:latin typeface="HY나무M" pitchFamily="18" charset="-127"/>
                <a:ea typeface="HY나무M" pitchFamily="18" charset="-127"/>
              </a:rPr>
              <a:t>한 질문에서 두 가지 내용을 질문하지 않아야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5. </a:t>
            </a:r>
            <a:r>
              <a:rPr lang="ko-KR" altLang="en-US" sz="1800" dirty="0" smtClean="0">
                <a:latin typeface="HY나무M" pitchFamily="18" charset="-127"/>
                <a:ea typeface="HY나무M" pitchFamily="18" charset="-127"/>
              </a:rPr>
              <a:t>조사자 마음대로 가정을 하지 않아야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6. </a:t>
            </a:r>
            <a:r>
              <a:rPr lang="ko-KR" altLang="en-US" sz="1800" dirty="0" smtClean="0">
                <a:latin typeface="HY나무M" pitchFamily="18" charset="-127"/>
                <a:ea typeface="HY나무M" pitchFamily="18" charset="-127"/>
              </a:rPr>
              <a:t>유도하는 질문을 하지 않아야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7. </a:t>
            </a:r>
            <a:r>
              <a:rPr lang="ko-KR" altLang="en-US" sz="1800" dirty="0" smtClean="0">
                <a:latin typeface="HY나무M" pitchFamily="18" charset="-127"/>
                <a:ea typeface="HY나무M" pitchFamily="18" charset="-127"/>
              </a:rPr>
              <a:t>너무 자세한 질문을 하지 않아야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8. </a:t>
            </a:r>
            <a:r>
              <a:rPr lang="ko-KR" altLang="en-US" sz="1800" dirty="0" smtClean="0">
                <a:latin typeface="HY나무M" pitchFamily="18" charset="-127"/>
                <a:ea typeface="HY나무M" pitchFamily="18" charset="-127"/>
              </a:rPr>
              <a:t>대답하기 곤란한 질문은 간접적으로 물어 본다</a:t>
            </a:r>
            <a:r>
              <a:rPr lang="en-US" altLang="ko-KR" sz="1800" dirty="0" smtClean="0">
                <a:latin typeface="HY나무M" pitchFamily="18" charset="-127"/>
                <a:ea typeface="HY나무M" pitchFamily="18" charset="-127"/>
              </a:rPr>
              <a:t>.</a:t>
            </a:r>
            <a:endParaRPr lang="ko-KR" altLang="en-US" sz="1800" dirty="0">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42844" y="214290"/>
            <a:ext cx="8858312" cy="6500858"/>
          </a:xfrm>
        </p:spPr>
        <p:txBody>
          <a:bodyPr>
            <a:normAutofit/>
          </a:bodyPr>
          <a:lstStyle/>
          <a:p>
            <a:r>
              <a:rPr lang="en-US" altLang="ko-KR" sz="1800" b="1" dirty="0" smtClean="0">
                <a:latin typeface="HY나무M" pitchFamily="18" charset="-127"/>
                <a:ea typeface="HY나무M" pitchFamily="18" charset="-127"/>
              </a:rPr>
              <a:t>3. </a:t>
            </a:r>
            <a:r>
              <a:rPr lang="ko-KR" altLang="en-US" sz="1800" b="1" dirty="0" smtClean="0">
                <a:latin typeface="HY나무M" pitchFamily="18" charset="-127"/>
                <a:ea typeface="HY나무M" pitchFamily="18" charset="-127"/>
              </a:rPr>
              <a:t>질문의 순서결정</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b="1" dirty="0" smtClean="0">
                <a:latin typeface="HY나무M" pitchFamily="18" charset="-127"/>
                <a:ea typeface="HY나무M" pitchFamily="18" charset="-127"/>
              </a:rPr>
              <a:t>-</a:t>
            </a:r>
            <a:r>
              <a:rPr lang="ko-KR" altLang="en-US" sz="1800" b="1" dirty="0" smtClean="0">
                <a:latin typeface="HY나무M" pitchFamily="18" charset="-127"/>
                <a:ea typeface="HY나무M" pitchFamily="18" charset="-127"/>
              </a:rPr>
              <a:t>질문의 순서를 결정하기 위해 고려해야 할 부분</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1. </a:t>
            </a:r>
            <a:r>
              <a:rPr lang="ko-KR" altLang="en-US" sz="1800" dirty="0" smtClean="0">
                <a:latin typeface="HY나무M" pitchFamily="18" charset="-127"/>
                <a:ea typeface="HY나무M" pitchFamily="18" charset="-127"/>
              </a:rPr>
              <a:t>응답자가 흥미를 가질 수 있는 내용이어야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첫 </a:t>
            </a:r>
            <a:r>
              <a:rPr lang="ko-KR" altLang="en-US" sz="1800" dirty="0" smtClean="0">
                <a:latin typeface="HY나무M" pitchFamily="18" charset="-127"/>
                <a:ea typeface="HY나무M" pitchFamily="18" charset="-127"/>
              </a:rPr>
              <a:t>번째 질문에서 설문지의 내용이 어떤 것인지 짐작할 수 있게 해준다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2. </a:t>
            </a:r>
            <a:r>
              <a:rPr lang="ko-KR" altLang="en-US" sz="1800" dirty="0" smtClean="0">
                <a:latin typeface="HY나무M" pitchFamily="18" charset="-127"/>
                <a:ea typeface="HY나무M" pitchFamily="18" charset="-127"/>
              </a:rPr>
              <a:t>인구통계학적인 질문은 설문지의 마지막 부분에 배치한다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solidFill>
                  <a:srgbClr val="FF0000"/>
                </a:solidFill>
                <a:latin typeface="HY나무M" pitchFamily="18" charset="-127"/>
                <a:ea typeface="HY나무M" pitchFamily="18" charset="-127"/>
              </a:rPr>
              <a:t>=</a:t>
            </a:r>
            <a:r>
              <a:rPr lang="ko-KR" altLang="en-US" sz="1800" dirty="0" smtClean="0">
                <a:solidFill>
                  <a:srgbClr val="FF0000"/>
                </a:solidFill>
                <a:latin typeface="HY나무M" pitchFamily="18" charset="-127"/>
                <a:ea typeface="HY나무M" pitchFamily="18" charset="-127"/>
              </a:rPr>
              <a:t>인구통계학적 질문</a:t>
            </a:r>
            <a:r>
              <a:rPr lang="en-US" altLang="ko-KR" sz="1800" dirty="0" smtClean="0">
                <a:solidFill>
                  <a:srgbClr val="FF0000"/>
                </a:solidFill>
                <a:latin typeface="HY나무M" pitchFamily="18" charset="-127"/>
                <a:ea typeface="HY나무M" pitchFamily="18" charset="-127"/>
              </a:rPr>
              <a:t>: </a:t>
            </a:r>
            <a:r>
              <a:rPr lang="ko-KR" altLang="en-US" sz="1800" dirty="0" smtClean="0">
                <a:solidFill>
                  <a:srgbClr val="FF0000"/>
                </a:solidFill>
                <a:latin typeface="HY나무M" pitchFamily="18" charset="-127"/>
                <a:ea typeface="HY나무M" pitchFamily="18" charset="-127"/>
              </a:rPr>
              <a:t>소득</a:t>
            </a:r>
            <a:r>
              <a:rPr lang="en-US" altLang="ko-KR" sz="1800" dirty="0" smtClean="0">
                <a:solidFill>
                  <a:srgbClr val="FF0000"/>
                </a:solidFill>
                <a:latin typeface="HY나무M" pitchFamily="18" charset="-127"/>
                <a:ea typeface="HY나무M" pitchFamily="18" charset="-127"/>
              </a:rPr>
              <a:t>, </a:t>
            </a:r>
            <a:r>
              <a:rPr lang="ko-KR" altLang="en-US" sz="1800" dirty="0" smtClean="0">
                <a:solidFill>
                  <a:srgbClr val="FF0000"/>
                </a:solidFill>
                <a:latin typeface="HY나무M" pitchFamily="18" charset="-127"/>
                <a:ea typeface="HY나무M" pitchFamily="18" charset="-127"/>
              </a:rPr>
              <a:t>학력</a:t>
            </a:r>
            <a:r>
              <a:rPr lang="en-US" altLang="ko-KR" sz="1800" dirty="0" smtClean="0">
                <a:solidFill>
                  <a:srgbClr val="FF0000"/>
                </a:solidFill>
                <a:latin typeface="HY나무M" pitchFamily="18" charset="-127"/>
                <a:ea typeface="HY나무M" pitchFamily="18" charset="-127"/>
              </a:rPr>
              <a:t>, </a:t>
            </a:r>
            <a:r>
              <a:rPr lang="ko-KR" altLang="en-US" sz="1800" dirty="0" smtClean="0">
                <a:solidFill>
                  <a:srgbClr val="FF0000"/>
                </a:solidFill>
                <a:latin typeface="HY나무M" pitchFamily="18" charset="-127"/>
                <a:ea typeface="HY나무M" pitchFamily="18" charset="-127"/>
              </a:rPr>
              <a:t>직업</a:t>
            </a:r>
            <a:r>
              <a:rPr lang="en-US" altLang="ko-KR" sz="1800" dirty="0" smtClean="0">
                <a:solidFill>
                  <a:srgbClr val="FF0000"/>
                </a:solidFill>
                <a:latin typeface="HY나무M" pitchFamily="18" charset="-127"/>
                <a:ea typeface="HY나무M" pitchFamily="18" charset="-127"/>
              </a:rPr>
              <a:t>, </a:t>
            </a:r>
            <a:r>
              <a:rPr lang="ko-KR" altLang="en-US" sz="1800" dirty="0" smtClean="0">
                <a:solidFill>
                  <a:srgbClr val="FF0000"/>
                </a:solidFill>
                <a:latin typeface="HY나무M" pitchFamily="18" charset="-127"/>
                <a:ea typeface="HY나무M" pitchFamily="18" charset="-127"/>
              </a:rPr>
              <a:t>성별 등</a:t>
            </a:r>
            <a:r>
              <a:rPr lang="en-US" altLang="ko-KR" sz="1800" dirty="0" smtClean="0">
                <a:solidFill>
                  <a:srgbClr val="FF0000"/>
                </a:solidFill>
                <a:latin typeface="HY나무M" pitchFamily="18" charset="-127"/>
                <a:ea typeface="HY나무M" pitchFamily="18" charset="-127"/>
              </a:rPr>
              <a:t>..</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3. </a:t>
            </a:r>
            <a:r>
              <a:rPr lang="ko-KR" altLang="en-US" sz="1800" dirty="0" smtClean="0">
                <a:latin typeface="HY나무M" pitchFamily="18" charset="-127"/>
                <a:ea typeface="HY나무M" pitchFamily="18" charset="-127"/>
              </a:rPr>
              <a:t>쉽게 응답할 수 있는 부분은 앞에</a:t>
            </a: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 응답하기 어려운 부분은 뒤에 배치한다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4. </a:t>
            </a:r>
            <a:r>
              <a:rPr lang="ko-KR" altLang="en-US" sz="1800" dirty="0" smtClean="0">
                <a:latin typeface="HY나무M" pitchFamily="18" charset="-127"/>
                <a:ea typeface="HY나무M" pitchFamily="18" charset="-127"/>
              </a:rPr>
              <a:t>질문지의 순서가 논리전환이 이루어질 경우는 설문지의 장을 달리하고</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이제부터는 어떤 내용의 질문이 나올 것인지를 설명한 후에 질문을 시작한다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5. </a:t>
            </a:r>
            <a:r>
              <a:rPr lang="ko-KR" altLang="en-US" sz="1800" dirty="0" smtClean="0">
                <a:latin typeface="HY나무M" pitchFamily="18" charset="-127"/>
                <a:ea typeface="HY나무M" pitchFamily="18" charset="-127"/>
              </a:rPr>
              <a:t>응답자가 질문에 답을 하지 않았을 경우 그 다음은 어디로 가야 하는지에</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대해 명확하게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b="1" dirty="0" smtClean="0">
                <a:latin typeface="HY나무M" pitchFamily="18" charset="-127"/>
                <a:ea typeface="HY나무M" pitchFamily="18" charset="-127"/>
              </a:rPr>
              <a:t>4. </a:t>
            </a:r>
            <a:r>
              <a:rPr lang="ko-KR" altLang="en-US" sz="1800" b="1" dirty="0" smtClean="0">
                <a:latin typeface="HY나무M" pitchFamily="18" charset="-127"/>
                <a:ea typeface="HY나무M" pitchFamily="18" charset="-127"/>
              </a:rPr>
              <a:t>설문지 초안완성</a:t>
            </a:r>
            <a:r>
              <a:rPr lang="en-US" altLang="ko-KR" sz="1800" b="1" dirty="0" smtClean="0">
                <a:latin typeface="HY나무M" pitchFamily="18" charset="-127"/>
                <a:ea typeface="HY나무M" pitchFamily="18" charset="-127"/>
              </a:rPr>
              <a:t/>
            </a:r>
            <a:br>
              <a:rPr lang="en-US" altLang="ko-KR" sz="1800" b="1" dirty="0" smtClean="0">
                <a:latin typeface="HY나무M" pitchFamily="18" charset="-127"/>
                <a:ea typeface="HY나무M" pitchFamily="18" charset="-127"/>
              </a:rPr>
            </a:br>
            <a:r>
              <a:rPr lang="en-US" altLang="ko-KR" sz="1800" b="1" dirty="0" smtClean="0">
                <a:latin typeface="HY나무M" pitchFamily="18" charset="-127"/>
                <a:ea typeface="HY나무M" pitchFamily="18" charset="-127"/>
              </a:rPr>
              <a:t>-</a:t>
            </a:r>
            <a:r>
              <a:rPr lang="ko-KR" altLang="en-US" sz="1800" b="1" dirty="0" smtClean="0">
                <a:latin typeface="HY나무M" pitchFamily="18" charset="-127"/>
                <a:ea typeface="HY나무M" pitchFamily="18" charset="-127"/>
              </a:rPr>
              <a:t>설문지 초안을 완성할 때 고려해야 할 부분</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1. </a:t>
            </a:r>
            <a:r>
              <a:rPr lang="ko-KR" altLang="en-US" sz="1800" dirty="0" smtClean="0">
                <a:latin typeface="HY나무M" pitchFamily="18" charset="-127"/>
                <a:ea typeface="HY나무M" pitchFamily="18" charset="-127"/>
              </a:rPr>
              <a:t>설문지 분실을 막기 위해 소책자형태로 제본하는 것이 좋다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2. </a:t>
            </a:r>
            <a:r>
              <a:rPr lang="ko-KR" altLang="en-US" sz="1800" dirty="0" smtClean="0">
                <a:latin typeface="HY나무M" pitchFamily="18" charset="-127"/>
                <a:ea typeface="HY나무M" pitchFamily="18" charset="-127"/>
              </a:rPr>
              <a:t>설문지 표지는 조사목적</a:t>
            </a: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 비밀보장</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조사회사의 연락처 등의 내용을 포함한다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3. </a:t>
            </a:r>
            <a:r>
              <a:rPr lang="ko-KR" altLang="en-US" sz="1800" dirty="0" smtClean="0">
                <a:latin typeface="HY나무M" pitchFamily="18" charset="-127"/>
                <a:ea typeface="HY나무M" pitchFamily="18" charset="-127"/>
              </a:rPr>
              <a:t>설문지 첫 페이지에 응답예정자가 주어진 표본요건에 맞는지의 여부를</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확인 할 수 있는 성별</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연령 같은 문항을 포함한다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4. </a:t>
            </a:r>
            <a:r>
              <a:rPr lang="ko-KR" altLang="en-US" sz="1800" dirty="0" smtClean="0">
                <a:latin typeface="HY나무M" pitchFamily="18" charset="-127"/>
                <a:ea typeface="HY나무M" pitchFamily="18" charset="-127"/>
              </a:rPr>
              <a:t>경쟁회사에 정보유출의 방지를 위해 본 내용에 앞서 응답자나</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가족의</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직업에 대한 질문을 삽입한다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5. </a:t>
            </a:r>
            <a:r>
              <a:rPr lang="ko-KR" altLang="en-US" sz="1800" dirty="0" smtClean="0">
                <a:latin typeface="HY나무M" pitchFamily="18" charset="-127"/>
                <a:ea typeface="HY나무M" pitchFamily="18" charset="-127"/>
              </a:rPr>
              <a:t>설문지의 진행단계별로 조사원들이 주의해야 할 점들은 박스형태로 제시한다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6. </a:t>
            </a:r>
            <a:r>
              <a:rPr lang="ko-KR" altLang="en-US" sz="1800" dirty="0" smtClean="0">
                <a:latin typeface="HY나무M" pitchFamily="18" charset="-127"/>
                <a:ea typeface="HY나무M" pitchFamily="18" charset="-127"/>
              </a:rPr>
              <a:t>질문내용이 바뀌는 경우는 장을 달리 하고</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응답자에게 바뀌는 사실을 설명한</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후에 다음 질문을 시작한다</a:t>
            </a:r>
            <a:r>
              <a:rPr lang="en-US" altLang="ko-KR" sz="1800" dirty="0" smtClean="0">
                <a:latin typeface="HY나무M" pitchFamily="18" charset="-127"/>
                <a:ea typeface="HY나무M" pitchFamily="18" charset="-127"/>
              </a:rPr>
              <a:t>.</a:t>
            </a:r>
            <a:endParaRPr lang="ko-KR" altLang="en-US" sz="1800" b="1" dirty="0">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0"/>
            <a:ext cx="9286908" cy="6858000"/>
          </a:xfrm>
        </p:spPr>
        <p:txBody>
          <a:bodyPr>
            <a:normAutofit fontScale="90000"/>
          </a:bodyPr>
          <a:lstStyle/>
          <a:p>
            <a:r>
              <a:rPr lang="en-US" altLang="ko-KR" sz="1800" b="1" dirty="0" smtClean="0">
                <a:latin typeface="HY나무M" pitchFamily="18" charset="-127"/>
                <a:ea typeface="HY나무M" pitchFamily="18" charset="-127"/>
              </a:rPr>
              <a:t>5. </a:t>
            </a:r>
            <a:r>
              <a:rPr lang="ko-KR" altLang="en-US" sz="1800" b="1" dirty="0" smtClean="0">
                <a:latin typeface="HY나무M" pitchFamily="18" charset="-127"/>
                <a:ea typeface="HY나무M" pitchFamily="18" charset="-127"/>
              </a:rPr>
              <a:t>설문지에 대한 사전조사 및 설문지의 완성</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본 조사에 들어가기 전에 설문지 초안을 이용한 사전조사를 실시하는 것</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b="1" dirty="0" smtClean="0">
                <a:solidFill>
                  <a:srgbClr val="0070C0"/>
                </a:solidFill>
                <a:latin typeface="HY나무M" pitchFamily="18" charset="-127"/>
                <a:ea typeface="HY나무M" pitchFamily="18" charset="-127"/>
              </a:rPr>
              <a:t>∑사전조사</a:t>
            </a:r>
            <a:r>
              <a:rPr lang="en-US" altLang="ko-KR" sz="1800" b="1" dirty="0" smtClean="0">
                <a:solidFill>
                  <a:srgbClr val="0070C0"/>
                </a:solidFill>
                <a:latin typeface="HY나무M" pitchFamily="18" charset="-127"/>
                <a:ea typeface="HY나무M" pitchFamily="18" charset="-127"/>
              </a:rPr>
              <a:t>? = </a:t>
            </a:r>
            <a:r>
              <a:rPr lang="ko-KR" altLang="en-US" sz="1800" b="1" dirty="0" smtClean="0">
                <a:solidFill>
                  <a:srgbClr val="0070C0"/>
                </a:solidFill>
                <a:latin typeface="HY나무M" pitchFamily="18" charset="-127"/>
                <a:ea typeface="HY나무M" pitchFamily="18" charset="-127"/>
              </a:rPr>
              <a:t>표본으로서의 자격을 갖춘 소수의 응답자들에게 설문지를</a:t>
            </a:r>
            <a:r>
              <a:rPr lang="en-US" altLang="ko-KR" sz="1800" b="1" dirty="0" smtClean="0">
                <a:solidFill>
                  <a:srgbClr val="0070C0"/>
                </a:solidFill>
                <a:latin typeface="HY나무M" pitchFamily="18" charset="-127"/>
                <a:ea typeface="HY나무M" pitchFamily="18" charset="-127"/>
              </a:rPr>
              <a:t/>
            </a:r>
            <a:br>
              <a:rPr lang="en-US" altLang="ko-KR" sz="1800" b="1" dirty="0" smtClean="0">
                <a:solidFill>
                  <a:srgbClr val="0070C0"/>
                </a:solidFill>
                <a:latin typeface="HY나무M" pitchFamily="18" charset="-127"/>
                <a:ea typeface="HY나무M" pitchFamily="18" charset="-127"/>
              </a:rPr>
            </a:br>
            <a:r>
              <a:rPr lang="en-US" altLang="ko-KR" sz="1800" b="1" dirty="0" smtClean="0">
                <a:solidFill>
                  <a:srgbClr val="0070C0"/>
                </a:solidFill>
                <a:latin typeface="HY나무M" pitchFamily="18" charset="-127"/>
                <a:ea typeface="HY나무M" pitchFamily="18" charset="-127"/>
              </a:rPr>
              <a:t>                     </a:t>
            </a:r>
            <a:r>
              <a:rPr lang="ko-KR" altLang="en-US" sz="1800" b="1" dirty="0" smtClean="0">
                <a:solidFill>
                  <a:srgbClr val="0070C0"/>
                </a:solidFill>
                <a:latin typeface="HY나무M" pitchFamily="18" charset="-127"/>
                <a:ea typeface="HY나무M" pitchFamily="18" charset="-127"/>
              </a:rPr>
              <a:t>이용한</a:t>
            </a:r>
            <a:r>
              <a:rPr lang="en-US" altLang="ko-KR" sz="1800" b="1" dirty="0" smtClean="0">
                <a:solidFill>
                  <a:srgbClr val="0070C0"/>
                </a:solidFill>
                <a:latin typeface="HY나무M" pitchFamily="18" charset="-127"/>
                <a:ea typeface="HY나무M" pitchFamily="18" charset="-127"/>
              </a:rPr>
              <a:t> </a:t>
            </a:r>
            <a:r>
              <a:rPr lang="ko-KR" altLang="en-US" sz="1800" b="1" dirty="0" smtClean="0">
                <a:solidFill>
                  <a:srgbClr val="0070C0"/>
                </a:solidFill>
                <a:latin typeface="HY나무M" pitchFamily="18" charset="-127"/>
                <a:ea typeface="HY나무M" pitchFamily="18" charset="-127"/>
              </a:rPr>
              <a:t>조사를 직접 실시함으로써 문제점을 찾는 과정이다</a:t>
            </a:r>
            <a:r>
              <a:rPr lang="en-US" altLang="ko-KR" sz="1800" b="1" dirty="0" smtClean="0">
                <a:solidFill>
                  <a:srgbClr val="0070C0"/>
                </a:solidFill>
                <a:latin typeface="HY나무M" pitchFamily="18" charset="-127"/>
                <a:ea typeface="HY나무M" pitchFamily="18" charset="-127"/>
              </a:rPr>
              <a:t>.</a:t>
            </a:r>
            <a:br>
              <a:rPr lang="en-US" altLang="ko-KR" sz="1800" b="1" dirty="0" smtClean="0">
                <a:solidFill>
                  <a:srgbClr val="0070C0"/>
                </a:solidFill>
                <a:latin typeface="HY나무M" pitchFamily="18" charset="-127"/>
                <a:ea typeface="HY나무M" pitchFamily="18" charset="-127"/>
              </a:rPr>
            </a:br>
            <a:r>
              <a:rPr lang="en-US" altLang="ko-KR" sz="800" b="1" dirty="0" smtClean="0">
                <a:solidFill>
                  <a:srgbClr val="0070C0"/>
                </a:solidFill>
                <a:latin typeface="HY나무M" pitchFamily="18" charset="-127"/>
                <a:ea typeface="HY나무M" pitchFamily="18" charset="-127"/>
              </a:rPr>
              <a:t/>
            </a:r>
            <a:br>
              <a:rPr lang="en-US" altLang="ko-KR" sz="800" b="1" dirty="0" smtClean="0">
                <a:solidFill>
                  <a:srgbClr val="0070C0"/>
                </a:solidFill>
                <a:latin typeface="HY나무M" pitchFamily="18" charset="-127"/>
                <a:ea typeface="HY나무M" pitchFamily="18" charset="-127"/>
              </a:rPr>
            </a:br>
            <a:r>
              <a:rPr lang="en-US" altLang="ko-KR" sz="800" b="1" dirty="0" smtClean="0">
                <a:solidFill>
                  <a:srgbClr val="0070C0"/>
                </a:solidFill>
                <a:latin typeface="HY나무M" pitchFamily="18" charset="-127"/>
                <a:ea typeface="HY나무M" pitchFamily="18" charset="-127"/>
              </a:rPr>
              <a:t/>
            </a:r>
            <a:br>
              <a:rPr lang="en-US" altLang="ko-KR" sz="800" b="1" dirty="0" smtClean="0">
                <a:solidFill>
                  <a:srgbClr val="0070C0"/>
                </a:solidFill>
                <a:latin typeface="HY나무M" pitchFamily="18" charset="-127"/>
                <a:ea typeface="HY나무M" pitchFamily="18" charset="-127"/>
              </a:rPr>
            </a:br>
            <a:r>
              <a:rPr lang="en-US" altLang="ko-KR" sz="800" b="1" dirty="0" smtClean="0">
                <a:solidFill>
                  <a:srgbClr val="0070C0"/>
                </a:solidFill>
                <a:latin typeface="HY나무M" pitchFamily="18" charset="-127"/>
                <a:ea typeface="HY나무M" pitchFamily="18" charset="-127"/>
              </a:rPr>
              <a:t/>
            </a:r>
            <a:br>
              <a:rPr lang="en-US" altLang="ko-KR" sz="800" b="1" dirty="0" smtClean="0">
                <a:solidFill>
                  <a:srgbClr val="0070C0"/>
                </a:solidFill>
                <a:latin typeface="HY나무M" pitchFamily="18" charset="-127"/>
                <a:ea typeface="HY나무M" pitchFamily="18" charset="-127"/>
              </a:rPr>
            </a:br>
            <a:r>
              <a:rPr lang="en-US" altLang="ko-KR" sz="3300" b="1" dirty="0" smtClean="0">
                <a:solidFill>
                  <a:srgbClr val="7030A0"/>
                </a:solidFill>
                <a:latin typeface="HY나무M" pitchFamily="18" charset="-127"/>
                <a:ea typeface="HY나무M" pitchFamily="18" charset="-127"/>
              </a:rPr>
              <a:t>2. </a:t>
            </a:r>
            <a:r>
              <a:rPr lang="ko-KR" altLang="en-US" sz="3300" b="1" dirty="0" smtClean="0">
                <a:solidFill>
                  <a:srgbClr val="7030A0"/>
                </a:solidFill>
                <a:latin typeface="HY나무M" pitchFamily="18" charset="-127"/>
                <a:ea typeface="HY나무M" pitchFamily="18" charset="-127"/>
              </a:rPr>
              <a:t>자료수집</a:t>
            </a:r>
            <a:r>
              <a:rPr lang="en-US" altLang="ko-KR" sz="3300" b="1" dirty="0" smtClean="0">
                <a:solidFill>
                  <a:srgbClr val="7030A0"/>
                </a:solidFill>
                <a:latin typeface="HY나무M" pitchFamily="18" charset="-127"/>
                <a:ea typeface="HY나무M" pitchFamily="18" charset="-127"/>
              </a:rPr>
              <a:t/>
            </a:r>
            <a:br>
              <a:rPr lang="en-US" altLang="ko-KR" sz="3300" b="1" dirty="0" smtClean="0">
                <a:solidFill>
                  <a:srgbClr val="7030A0"/>
                </a:solidFill>
                <a:latin typeface="HY나무M" pitchFamily="18" charset="-127"/>
                <a:ea typeface="HY나무M" pitchFamily="18" charset="-127"/>
              </a:rPr>
            </a:b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자료수집방법이 결정되면 추출된 표본을 대상으로 직접 자료를 수집해야 한다</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b="1" dirty="0" smtClean="0">
                <a:latin typeface="HY나무M" pitchFamily="18" charset="-127"/>
                <a:ea typeface="HY나무M" pitchFamily="18" charset="-127"/>
              </a:rPr>
              <a:t>▶설문지를 이용해 자료를 수집하는 경우 주의가 요구되는 사항</a:t>
            </a:r>
            <a:r>
              <a:rPr lang="en-US" altLang="ko-KR" sz="1800" b="1" dirty="0" smtClean="0">
                <a:latin typeface="HY나무M" pitchFamily="18" charset="-127"/>
                <a:ea typeface="HY나무M" pitchFamily="18" charset="-127"/>
              </a:rPr>
              <a:t>.</a:t>
            </a:r>
            <a:br>
              <a:rPr lang="en-US" altLang="ko-KR" sz="1800" b="1" dirty="0" smtClean="0">
                <a:latin typeface="HY나무M" pitchFamily="18" charset="-127"/>
                <a:ea typeface="HY나무M" pitchFamily="18" charset="-127"/>
              </a:rPr>
            </a:br>
            <a:r>
              <a:rPr lang="en-US" altLang="ko-KR" sz="1000" b="1" dirty="0" smtClean="0">
                <a:latin typeface="HY나무M" pitchFamily="18" charset="-127"/>
                <a:ea typeface="HY나무M" pitchFamily="18" charset="-127"/>
              </a:rPr>
              <a:t> </a:t>
            </a:r>
            <a:r>
              <a:rPr lang="en-US" altLang="ko-KR" sz="1800" b="1" dirty="0" smtClean="0">
                <a:solidFill>
                  <a:srgbClr val="FF0000"/>
                </a:solidFill>
                <a:latin typeface="HY나무M" pitchFamily="18" charset="-127"/>
                <a:ea typeface="HY나무M" pitchFamily="18" charset="-127"/>
              </a:rPr>
              <a:t>1</a:t>
            </a:r>
            <a:r>
              <a:rPr lang="en-US" altLang="ko-KR" sz="1800" b="1" dirty="0" smtClean="0">
                <a:solidFill>
                  <a:srgbClr val="FF0000"/>
                </a:solidFill>
                <a:latin typeface="HY나무M" pitchFamily="18" charset="-127"/>
                <a:ea typeface="HY나무M" pitchFamily="18" charset="-127"/>
              </a:rPr>
              <a:t>) </a:t>
            </a:r>
            <a:r>
              <a:rPr lang="ko-KR" altLang="en-US" sz="1800" b="1" dirty="0" smtClean="0">
                <a:solidFill>
                  <a:srgbClr val="FF0000"/>
                </a:solidFill>
                <a:latin typeface="HY나무M" pitchFamily="18" charset="-127"/>
                <a:ea typeface="HY나무M" pitchFamily="18" charset="-127"/>
              </a:rPr>
              <a:t>조사의 실사 및 조사원의 선발과 교육</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b="1" dirty="0" smtClean="0">
                <a:latin typeface="HY나무M" pitchFamily="18" charset="-127"/>
                <a:ea typeface="HY나무M" pitchFamily="18" charset="-127"/>
              </a:rPr>
              <a:t>A. </a:t>
            </a:r>
            <a:r>
              <a:rPr lang="ko-KR" altLang="en-US" sz="1800" b="1" dirty="0" smtClean="0">
                <a:latin typeface="HY나무M" pitchFamily="18" charset="-127"/>
                <a:ea typeface="HY나무M" pitchFamily="18" charset="-127"/>
              </a:rPr>
              <a:t>조사의 실사</a:t>
            </a:r>
            <a:r>
              <a:rPr lang="en-US" altLang="ko-KR" sz="1800" b="1" dirty="0" smtClean="0">
                <a:latin typeface="HY나무M" pitchFamily="18" charset="-127"/>
                <a:ea typeface="HY나무M" pitchFamily="18" charset="-127"/>
              </a:rPr>
              <a:t/>
            </a:r>
            <a:br>
              <a:rPr lang="en-US" altLang="ko-KR" sz="1800" b="1" dirty="0" smtClean="0">
                <a:latin typeface="HY나무M" pitchFamily="18" charset="-127"/>
                <a:ea typeface="HY나무M" pitchFamily="18" charset="-127"/>
              </a:rPr>
            </a:br>
            <a:r>
              <a:rPr lang="ko-KR" altLang="en-US" sz="1800" dirty="0" smtClean="0">
                <a:latin typeface="HY나무M" pitchFamily="18" charset="-127"/>
                <a:ea typeface="HY나무M" pitchFamily="18" charset="-127"/>
              </a:rPr>
              <a:t>조사원들을 선발</a:t>
            </a: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교육하고</a:t>
            </a:r>
            <a:r>
              <a:rPr lang="en-US" altLang="ko-KR" sz="1800" dirty="0" smtClean="0">
                <a:latin typeface="HY나무M" pitchFamily="18" charset="-127"/>
                <a:ea typeface="HY나무M" pitchFamily="18" charset="-127"/>
              </a:rPr>
              <a:t>,</a:t>
            </a:r>
            <a:r>
              <a:rPr lang="ko-KR" altLang="en-US" sz="1800" dirty="0" smtClean="0">
                <a:latin typeface="HY나무M" pitchFamily="18" charset="-127"/>
                <a:ea typeface="HY나무M" pitchFamily="18" charset="-127"/>
              </a:rPr>
              <a:t> 표본계획에 맞는 응답자들을 찾아 설문지를 이용하여 자료를</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ko-KR" altLang="en-US" sz="1800" dirty="0" smtClean="0">
                <a:latin typeface="HY나무M" pitchFamily="18" charset="-127"/>
                <a:ea typeface="HY나무M" pitchFamily="18" charset="-127"/>
              </a:rPr>
              <a:t>수집하고</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수집된 자료에 대한 코팅</a:t>
            </a:r>
            <a:r>
              <a:rPr lang="en-US" altLang="ko-KR" sz="1800" dirty="0" smtClean="0">
                <a:latin typeface="HY나무M" pitchFamily="18" charset="-127"/>
                <a:ea typeface="HY나무M" pitchFamily="18" charset="-127"/>
              </a:rPr>
              <a:t>/</a:t>
            </a:r>
            <a:r>
              <a:rPr lang="ko-KR" altLang="en-US" sz="1800" dirty="0" err="1" smtClean="0">
                <a:latin typeface="HY나무M" pitchFamily="18" charset="-127"/>
                <a:ea typeface="HY나무M" pitchFamily="18" charset="-127"/>
              </a:rPr>
              <a:t>펀칭</a:t>
            </a:r>
            <a:r>
              <a:rPr lang="ko-KR" altLang="en-US" sz="1800" dirty="0" smtClean="0">
                <a:latin typeface="HY나무M" pitchFamily="18" charset="-127"/>
                <a:ea typeface="HY나무M" pitchFamily="18" charset="-127"/>
              </a:rPr>
              <a:t> 같은 </a:t>
            </a:r>
            <a:r>
              <a:rPr lang="ko-KR" altLang="en-US" sz="1800" dirty="0" err="1" smtClean="0">
                <a:latin typeface="HY나무M" pitchFamily="18" charset="-127"/>
                <a:ea typeface="HY나무M" pitchFamily="18" charset="-127"/>
              </a:rPr>
              <a:t>과정을거쳐</a:t>
            </a:r>
            <a:r>
              <a:rPr lang="en-US" altLang="ko-KR" sz="1800" dirty="0" smtClean="0">
                <a:latin typeface="HY나무M" pitchFamily="18" charset="-127"/>
                <a:ea typeface="HY나무M" pitchFamily="18" charset="-127"/>
              </a:rPr>
              <a:t> </a:t>
            </a:r>
            <a:r>
              <a:rPr lang="ko-KR" altLang="en-US" sz="1800" dirty="0" err="1" smtClean="0">
                <a:latin typeface="HY나무M" pitchFamily="18" charset="-127"/>
                <a:ea typeface="HY나무M" pitchFamily="18" charset="-127"/>
              </a:rPr>
              <a:t>분석가능한</a:t>
            </a:r>
            <a:r>
              <a:rPr lang="ko-KR" altLang="en-US" sz="1800" dirty="0" smtClean="0">
                <a:latin typeface="HY나무M" pitchFamily="18" charset="-127"/>
                <a:ea typeface="HY나무M" pitchFamily="18" charset="-127"/>
              </a:rPr>
              <a:t> 상태로 편집하는 과정</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a:t>
            </a:r>
            <a:r>
              <a:rPr lang="ko-KR" altLang="en-US" sz="1800" b="1" dirty="0" smtClean="0">
                <a:latin typeface="HY나무M" pitchFamily="18" charset="-127"/>
                <a:ea typeface="HY나무M" pitchFamily="18" charset="-127"/>
              </a:rPr>
              <a:t>오류</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실사과정 동안에 표본오류</a:t>
            </a:r>
            <a:r>
              <a:rPr lang="en-US" altLang="ko-KR" sz="1800" dirty="0" smtClean="0">
                <a:latin typeface="HY나무M" pitchFamily="18" charset="-127"/>
                <a:ea typeface="HY나무M" pitchFamily="18" charset="-127"/>
              </a:rPr>
              <a:t>/</a:t>
            </a:r>
            <a:r>
              <a:rPr lang="ko-KR" altLang="en-US" sz="1800" dirty="0" err="1" smtClean="0">
                <a:latin typeface="HY나무M" pitchFamily="18" charset="-127"/>
                <a:ea typeface="HY나무M" pitchFamily="18" charset="-127"/>
              </a:rPr>
              <a:t>비표본오류</a:t>
            </a:r>
            <a:r>
              <a:rPr lang="ko-KR" altLang="en-US" sz="1800" dirty="0" smtClean="0">
                <a:latin typeface="HY나무M" pitchFamily="18" charset="-127"/>
                <a:ea typeface="HY나무M" pitchFamily="18" charset="-127"/>
              </a:rPr>
              <a:t> 발생</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ko-KR" altLang="en-US" sz="1800" dirty="0" smtClean="0">
                <a:latin typeface="HY나무M" pitchFamily="18" charset="-127"/>
                <a:ea typeface="HY나무M" pitchFamily="18" charset="-127"/>
              </a:rPr>
              <a:t>ⓐ표본오류</a:t>
            </a: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표본에 의해 수집된 자료가 모집단을 적절히 반영하지 못함으로써</a:t>
            </a:r>
            <a:r>
              <a:rPr lang="en-US" altLang="ko-KR" sz="1800" dirty="0" smtClean="0">
                <a:latin typeface="HY나무M" pitchFamily="18" charset="-127"/>
                <a:ea typeface="HY나무M" pitchFamily="18" charset="-127"/>
              </a:rPr>
              <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               </a:t>
            </a:r>
            <a:r>
              <a:rPr lang="ko-KR" altLang="en-US" sz="1800" dirty="0" smtClean="0">
                <a:latin typeface="HY나무M" pitchFamily="18" charset="-127"/>
                <a:ea typeface="HY나무M" pitchFamily="18" charset="-127"/>
              </a:rPr>
              <a:t>발생하는 오류</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ko-KR" altLang="en-US" sz="1800" dirty="0" smtClean="0">
                <a:latin typeface="HY나무M" pitchFamily="18" charset="-127"/>
                <a:ea typeface="HY나무M" pitchFamily="18" charset="-127"/>
              </a:rPr>
              <a:t>ⓑ</a:t>
            </a:r>
            <a:r>
              <a:rPr lang="ko-KR" altLang="en-US" sz="1800" dirty="0" err="1" smtClean="0">
                <a:latin typeface="HY나무M" pitchFamily="18" charset="-127"/>
                <a:ea typeface="HY나무M" pitchFamily="18" charset="-127"/>
              </a:rPr>
              <a:t>비표본오류</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1. </a:t>
            </a:r>
            <a:r>
              <a:rPr lang="ko-KR" altLang="en-US" sz="1800" dirty="0" smtClean="0">
                <a:latin typeface="HY나무M" pitchFamily="18" charset="-127"/>
                <a:ea typeface="HY나무M" pitchFamily="18" charset="-127"/>
              </a:rPr>
              <a:t>조사원이 설문내용을 잘못 이해한 경우</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2. </a:t>
            </a:r>
            <a:r>
              <a:rPr lang="ko-KR" altLang="en-US" sz="1800" dirty="0" smtClean="0">
                <a:latin typeface="HY나무M" pitchFamily="18" charset="-127"/>
                <a:ea typeface="HY나무M" pitchFamily="18" charset="-127"/>
              </a:rPr>
              <a:t>조사원이 응답자들에게 질문을 잘못하는 경우</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3. </a:t>
            </a:r>
            <a:r>
              <a:rPr lang="ko-KR" altLang="en-US" sz="1800" dirty="0" smtClean="0">
                <a:latin typeface="HY나무M" pitchFamily="18" charset="-127"/>
                <a:ea typeface="HY나무M" pitchFamily="18" charset="-127"/>
              </a:rPr>
              <a:t>조사원의 개인적 특성이 응답자에게 영향을 주는 경우</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4. </a:t>
            </a:r>
            <a:r>
              <a:rPr lang="ko-KR" altLang="en-US" sz="1800" dirty="0" smtClean="0">
                <a:latin typeface="HY나무M" pitchFamily="18" charset="-127"/>
                <a:ea typeface="HY나무M" pitchFamily="18" charset="-127"/>
              </a:rPr>
              <a:t>잘못된 응답에 대해 응답자에게 연락이 불가능하여 </a:t>
            </a:r>
            <a:r>
              <a:rPr lang="ko-KR" altLang="en-US" sz="1800" dirty="0" err="1" smtClean="0">
                <a:latin typeface="HY나무M" pitchFamily="18" charset="-127"/>
                <a:ea typeface="HY나무M" pitchFamily="18" charset="-127"/>
              </a:rPr>
              <a:t>검증없이</a:t>
            </a:r>
            <a:r>
              <a:rPr lang="ko-KR" altLang="en-US" sz="1800" dirty="0" smtClean="0">
                <a:latin typeface="HY나무M" pitchFamily="18" charset="-127"/>
                <a:ea typeface="HY나무M" pitchFamily="18" charset="-127"/>
              </a:rPr>
              <a:t> 넘어간 경우</a:t>
            </a:r>
            <a:r>
              <a:rPr lang="en-US" altLang="ko-KR" sz="1800" dirty="0" smtClean="0">
                <a:latin typeface="HY나무M" pitchFamily="18" charset="-127"/>
                <a:ea typeface="HY나무M" pitchFamily="18" charset="-127"/>
              </a:rPr>
              <a:t>,</a:t>
            </a:r>
            <a:br>
              <a:rPr lang="en-US" altLang="ko-KR" sz="1800" dirty="0" smtClean="0">
                <a:latin typeface="HY나무M" pitchFamily="18" charset="-127"/>
                <a:ea typeface="HY나무M" pitchFamily="18" charset="-127"/>
              </a:rPr>
            </a:br>
            <a:r>
              <a:rPr lang="en-US" altLang="ko-KR" sz="1800" dirty="0" smtClean="0">
                <a:latin typeface="HY나무M" pitchFamily="18" charset="-127"/>
                <a:ea typeface="HY나무M" pitchFamily="18" charset="-127"/>
              </a:rPr>
              <a:t>5. </a:t>
            </a:r>
            <a:r>
              <a:rPr lang="ko-KR" altLang="en-US" sz="1800" dirty="0" smtClean="0">
                <a:latin typeface="HY나무M" pitchFamily="18" charset="-127"/>
                <a:ea typeface="HY나무M" pitchFamily="18" charset="-127"/>
              </a:rPr>
              <a:t>코팅이나 </a:t>
            </a:r>
            <a:r>
              <a:rPr lang="ko-KR" altLang="en-US" sz="1800" dirty="0" err="1" smtClean="0">
                <a:latin typeface="HY나무M" pitchFamily="18" charset="-127"/>
                <a:ea typeface="HY나무M" pitchFamily="18" charset="-127"/>
              </a:rPr>
              <a:t>펀칭</a:t>
            </a:r>
            <a:r>
              <a:rPr lang="ko-KR" altLang="en-US" sz="1800" dirty="0" smtClean="0">
                <a:latin typeface="HY나무M" pitchFamily="18" charset="-127"/>
                <a:ea typeface="HY나무M" pitchFamily="18" charset="-127"/>
              </a:rPr>
              <a:t> 과정에서의 오류</a:t>
            </a:r>
            <a:endParaRPr lang="ko-KR" altLang="en-US" sz="1800" b="1" dirty="0">
              <a:solidFill>
                <a:srgbClr val="7030A0"/>
              </a:solidFill>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42844" y="0"/>
            <a:ext cx="8858312" cy="6669360"/>
          </a:xfrm>
        </p:spPr>
        <p:txBody>
          <a:bodyPr>
            <a:noAutofit/>
          </a:bodyPr>
          <a:lstStyle/>
          <a:p>
            <a:r>
              <a:rPr lang="en-US" altLang="ko-KR" sz="2000" b="1" dirty="0" smtClean="0">
                <a:latin typeface="HY나무M" pitchFamily="18" charset="-127"/>
                <a:ea typeface="HY나무M" pitchFamily="18" charset="-127"/>
              </a:rPr>
              <a:t>B. </a:t>
            </a:r>
            <a:r>
              <a:rPr lang="ko-KR" altLang="en-US" sz="2000" b="1" dirty="0" smtClean="0">
                <a:latin typeface="HY나무M" pitchFamily="18" charset="-127"/>
                <a:ea typeface="HY나무M" pitchFamily="18" charset="-127"/>
              </a:rPr>
              <a:t>조사원의 선발과 교육</a:t>
            </a:r>
            <a:r>
              <a:rPr lang="en-US" altLang="ko-KR" sz="2000" b="1" dirty="0" smtClean="0">
                <a:latin typeface="HY나무M" pitchFamily="18" charset="-127"/>
                <a:ea typeface="HY나무M" pitchFamily="18" charset="-127"/>
              </a:rPr>
              <a:t/>
            </a:r>
            <a:br>
              <a:rPr lang="en-US" altLang="ko-KR" sz="2000" b="1" dirty="0" smtClean="0">
                <a:latin typeface="HY나무M" pitchFamily="18" charset="-127"/>
                <a:ea typeface="HY나무M" pitchFamily="18" charset="-127"/>
              </a:rPr>
            </a:br>
            <a:r>
              <a:rPr lang="en-US" altLang="ko-KR" sz="2000" b="1" dirty="0" smtClean="0">
                <a:latin typeface="HY나무M" pitchFamily="18" charset="-127"/>
                <a:ea typeface="HY나무M" pitchFamily="18" charset="-127"/>
              </a:rPr>
              <a:t>-</a:t>
            </a:r>
            <a:r>
              <a:rPr lang="ko-KR" altLang="en-US" sz="2000" b="1" dirty="0" smtClean="0">
                <a:latin typeface="HY나무M" pitchFamily="18" charset="-127"/>
                <a:ea typeface="HY나무M" pitchFamily="18" charset="-127"/>
              </a:rPr>
              <a:t>조사원 선발 시 고려할 사항</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1. </a:t>
            </a:r>
            <a:r>
              <a:rPr lang="ko-KR" altLang="en-US" sz="2000" dirty="0" smtClean="0">
                <a:latin typeface="HY나무M" pitchFamily="18" charset="-127"/>
                <a:ea typeface="HY나무M" pitchFamily="18" charset="-127"/>
              </a:rPr>
              <a:t>어떠한 기준으로 조사원을 선발할 것인가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2. </a:t>
            </a:r>
            <a:r>
              <a:rPr lang="ko-KR" altLang="en-US" sz="2000" dirty="0" smtClean="0">
                <a:latin typeface="HY나무M" pitchFamily="18" charset="-127"/>
                <a:ea typeface="HY나무M" pitchFamily="18" charset="-127"/>
              </a:rPr>
              <a:t>설문지 내용 및 조사방법에 대한 교육은 어떻게 할 것인가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3. </a:t>
            </a:r>
            <a:r>
              <a:rPr lang="ko-KR" altLang="en-US" sz="2000" dirty="0" smtClean="0">
                <a:latin typeface="HY나무M" pitchFamily="18" charset="-127"/>
                <a:ea typeface="HY나무M" pitchFamily="18" charset="-127"/>
              </a:rPr>
              <a:t>조사원들에 대한 조사할당은 어떻게 할 것인가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4. </a:t>
            </a:r>
            <a:r>
              <a:rPr lang="ko-KR" altLang="en-US" sz="2000" dirty="0" smtClean="0">
                <a:latin typeface="HY나무M" pitchFamily="18" charset="-127"/>
                <a:ea typeface="HY나무M" pitchFamily="18" charset="-127"/>
              </a:rPr>
              <a:t>조사원들이 응답자로부터 설문에 관한 질문을 받을 경우 </a:t>
            </a:r>
            <a:r>
              <a:rPr lang="ko-KR" altLang="en-US" sz="2000" dirty="0" smtClean="0">
                <a:latin typeface="HY나무M" pitchFamily="18" charset="-127"/>
                <a:ea typeface="HY나무M" pitchFamily="18" charset="-127"/>
              </a:rPr>
              <a:t>어떻게</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답해야 </a:t>
            </a:r>
            <a:r>
              <a:rPr lang="ko-KR" altLang="en-US" sz="2000" dirty="0" smtClean="0">
                <a:latin typeface="HY나무M" pitchFamily="18" charset="-127"/>
                <a:ea typeface="HY나무M" pitchFamily="18" charset="-127"/>
              </a:rPr>
              <a:t>하는가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5. </a:t>
            </a:r>
            <a:r>
              <a:rPr lang="ko-KR" altLang="en-US" sz="2000" dirty="0" smtClean="0">
                <a:latin typeface="HY나무M" pitchFamily="18" charset="-127"/>
                <a:ea typeface="HY나무M" pitchFamily="18" charset="-127"/>
              </a:rPr>
              <a:t>조사원들이 조사를 성실하게 시행하였다는 것을 어떻게 </a:t>
            </a:r>
            <a:r>
              <a:rPr lang="ko-KR" altLang="en-US" sz="2000" dirty="0" smtClean="0">
                <a:latin typeface="HY나무M" pitchFamily="18" charset="-127"/>
                <a:ea typeface="HY나무M" pitchFamily="18" charset="-127"/>
              </a:rPr>
              <a:t>확인할</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것인가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6. </a:t>
            </a:r>
            <a:r>
              <a:rPr lang="ko-KR" altLang="en-US" sz="2000" dirty="0" smtClean="0">
                <a:latin typeface="HY나무M" pitchFamily="18" charset="-127"/>
                <a:ea typeface="HY나무M" pitchFamily="18" charset="-127"/>
              </a:rPr>
              <a:t>수집된 설문지에서 문제가 발생할 경우 어떻게 처리할 것인가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b="1" dirty="0" smtClean="0">
                <a:solidFill>
                  <a:srgbClr val="FF0000"/>
                </a:solidFill>
                <a:latin typeface="HY나무M" pitchFamily="18" charset="-127"/>
                <a:ea typeface="HY나무M" pitchFamily="18" charset="-127"/>
              </a:rPr>
              <a:t>2) </a:t>
            </a:r>
            <a:r>
              <a:rPr lang="ko-KR" altLang="en-US" sz="2000" b="1" dirty="0" smtClean="0">
                <a:solidFill>
                  <a:srgbClr val="FF0000"/>
                </a:solidFill>
                <a:latin typeface="HY나무M" pitchFamily="18" charset="-127"/>
                <a:ea typeface="HY나무M" pitchFamily="18" charset="-127"/>
              </a:rPr>
              <a:t>자료의 수집과 통제</a:t>
            </a:r>
            <a:r>
              <a:rPr lang="en-US" altLang="ko-KR" sz="2000" b="1" dirty="0" smtClean="0">
                <a:solidFill>
                  <a:srgbClr val="FF0000"/>
                </a:solidFill>
                <a:latin typeface="HY나무M" pitchFamily="18" charset="-127"/>
                <a:ea typeface="HY나무M" pitchFamily="18" charset="-127"/>
              </a:rPr>
              <a:t/>
            </a:r>
            <a:br>
              <a:rPr lang="en-US" altLang="ko-KR" sz="2000" b="1" dirty="0" smtClean="0">
                <a:solidFill>
                  <a:srgbClr val="FF0000"/>
                </a:solidFill>
                <a:latin typeface="HY나무M" pitchFamily="18" charset="-127"/>
                <a:ea typeface="HY나무M" pitchFamily="18" charset="-127"/>
              </a:rPr>
            </a:br>
            <a:r>
              <a:rPr lang="en-US" altLang="ko-KR" sz="2000" dirty="0" smtClean="0">
                <a:latin typeface="HY나무M" pitchFamily="18" charset="-127"/>
                <a:ea typeface="HY나무M" pitchFamily="18" charset="-127"/>
              </a:rPr>
              <a:t>- </a:t>
            </a:r>
            <a:r>
              <a:rPr lang="ko-KR" altLang="en-US" sz="2000" dirty="0" smtClean="0">
                <a:latin typeface="HY나무M" pitchFamily="18" charset="-127"/>
                <a:ea typeface="HY나무M" pitchFamily="18" charset="-127"/>
              </a:rPr>
              <a:t>조사원들은 예기치 못한 상황이 발생하면 즉각적으로 대응할 </a:t>
            </a:r>
            <a:r>
              <a:rPr lang="ko-KR" altLang="en-US" sz="2000" dirty="0" smtClean="0">
                <a:latin typeface="HY나무M" pitchFamily="18" charset="-127"/>
                <a:ea typeface="HY나무M" pitchFamily="18" charset="-127"/>
              </a:rPr>
              <a:t>수</a:t>
            </a: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ko-KR" altLang="en-US" sz="2000" dirty="0" smtClean="0">
                <a:latin typeface="HY나무M" pitchFamily="18" charset="-127"/>
                <a:ea typeface="HY나무M" pitchFamily="18" charset="-127"/>
              </a:rPr>
              <a:t>있도록 현장에서 </a:t>
            </a:r>
            <a:r>
              <a:rPr lang="ko-KR" altLang="en-US" sz="2000" dirty="0" smtClean="0">
                <a:latin typeface="HY나무M" pitchFamily="18" charset="-127"/>
                <a:ea typeface="HY나무M" pitchFamily="18" charset="-127"/>
              </a:rPr>
              <a:t>발생하는 문제점들에 대해 지속적으로 관리하고 통제 해야 한다</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
            </a:r>
            <a:br>
              <a:rPr lang="en-US" altLang="ko-KR" sz="2000" dirty="0" smtClean="0">
                <a:latin typeface="HY나무M" pitchFamily="18" charset="-127"/>
                <a:ea typeface="HY나무M" pitchFamily="18" charset="-127"/>
              </a:rPr>
            </a:br>
            <a:r>
              <a:rPr lang="en-US" altLang="ko-KR" sz="2000" b="1" dirty="0" smtClean="0">
                <a:solidFill>
                  <a:srgbClr val="FF0000"/>
                </a:solidFill>
                <a:latin typeface="HY나무M" pitchFamily="18" charset="-127"/>
                <a:ea typeface="HY나무M" pitchFamily="18" charset="-127"/>
              </a:rPr>
              <a:t>3) </a:t>
            </a:r>
            <a:r>
              <a:rPr lang="ko-KR" altLang="en-US" sz="2000" b="1" dirty="0" smtClean="0">
                <a:solidFill>
                  <a:srgbClr val="FF0000"/>
                </a:solidFill>
                <a:latin typeface="HY나무M" pitchFamily="18" charset="-127"/>
                <a:ea typeface="HY나무M" pitchFamily="18" charset="-127"/>
              </a:rPr>
              <a:t>자료의 검증</a:t>
            </a:r>
            <a:r>
              <a:rPr lang="en-US" altLang="ko-KR" sz="2000" b="1" dirty="0" smtClean="0">
                <a:solidFill>
                  <a:srgbClr val="FF0000"/>
                </a:solidFill>
                <a:latin typeface="HY나무M" pitchFamily="18" charset="-127"/>
                <a:ea typeface="HY나무M" pitchFamily="18" charset="-127"/>
              </a:rPr>
              <a:t/>
            </a:r>
            <a:br>
              <a:rPr lang="en-US" altLang="ko-KR" sz="2000" b="1" dirty="0" smtClean="0">
                <a:solidFill>
                  <a:srgbClr val="FF0000"/>
                </a:solidFill>
                <a:latin typeface="HY나무M" pitchFamily="18" charset="-127"/>
                <a:ea typeface="HY나무M" pitchFamily="18" charset="-127"/>
              </a:rPr>
            </a:br>
            <a:r>
              <a:rPr lang="en-US" altLang="ko-KR" sz="2000" b="1" dirty="0" smtClean="0">
                <a:latin typeface="HY나무M" pitchFamily="18" charset="-127"/>
                <a:ea typeface="HY나무M" pitchFamily="18" charset="-127"/>
              </a:rPr>
              <a:t>-</a:t>
            </a:r>
            <a:r>
              <a:rPr lang="ko-KR" altLang="en-US" sz="2000" b="1" dirty="0" smtClean="0">
                <a:latin typeface="HY나무M" pitchFamily="18" charset="-127"/>
                <a:ea typeface="HY나무M" pitchFamily="18" charset="-127"/>
              </a:rPr>
              <a:t>수집된 자료의 검증과정 시 평가기준</a:t>
            </a:r>
            <a:r>
              <a:rPr lang="en-US" altLang="ko-KR" sz="2000" b="1" dirty="0" smtClean="0">
                <a:latin typeface="HY나무M" pitchFamily="18" charset="-127"/>
                <a:ea typeface="HY나무M" pitchFamily="18" charset="-127"/>
              </a:rPr>
              <a:t/>
            </a:r>
            <a:br>
              <a:rPr lang="en-US" altLang="ko-KR" sz="2000" b="1"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1. </a:t>
            </a:r>
            <a:r>
              <a:rPr lang="ko-KR" altLang="en-US" sz="2000" dirty="0" smtClean="0">
                <a:latin typeface="HY나무M" pitchFamily="18" charset="-127"/>
                <a:ea typeface="HY나무M" pitchFamily="18" charset="-127"/>
              </a:rPr>
              <a:t>설문조사는 실제로 수행되었는가</a:t>
            </a:r>
            <a:r>
              <a:rPr lang="en-US" altLang="ko-KR" sz="2000" dirty="0" smtClean="0">
                <a:latin typeface="HY나무M" pitchFamily="18" charset="-127"/>
                <a:ea typeface="HY나무M" pitchFamily="18" charset="-127"/>
              </a:rPr>
              <a:t>?</a:t>
            </a:r>
            <a:br>
              <a:rPr lang="en-US" altLang="ko-KR" sz="2000" dirty="0" smtClean="0">
                <a:latin typeface="HY나무M" pitchFamily="18" charset="-127"/>
                <a:ea typeface="HY나무M" pitchFamily="18" charset="-127"/>
              </a:rPr>
            </a:br>
            <a:r>
              <a:rPr lang="en-US" altLang="ko-KR" sz="2000" dirty="0" smtClean="0">
                <a:latin typeface="HY나무M" pitchFamily="18" charset="-127"/>
                <a:ea typeface="HY나무M" pitchFamily="18" charset="-127"/>
              </a:rPr>
              <a:t>2. </a:t>
            </a:r>
            <a:r>
              <a:rPr lang="ko-KR" altLang="en-US" sz="2000" dirty="0" smtClean="0">
                <a:latin typeface="HY나무M" pitchFamily="18" charset="-127"/>
                <a:ea typeface="HY나무M" pitchFamily="18" charset="-127"/>
              </a:rPr>
              <a:t>설문지의 주요 항목들에 대해 기입이 정확하게 잘 되었는가</a:t>
            </a:r>
            <a:r>
              <a:rPr lang="en-US" altLang="ko-KR" sz="2000" dirty="0" smtClean="0">
                <a:latin typeface="HY나무M" pitchFamily="18" charset="-127"/>
                <a:ea typeface="HY나무M" pitchFamily="18" charset="-127"/>
              </a:rPr>
              <a:t>?</a:t>
            </a:r>
            <a:endParaRPr lang="ko-KR" altLang="en-US" sz="2000" dirty="0">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0" y="764704"/>
            <a:ext cx="9144000" cy="6093296"/>
          </a:xfrm>
        </p:spPr>
        <p:txBody>
          <a:bodyPr>
            <a:normAutofit fontScale="90000"/>
          </a:bodyPr>
          <a:lstStyle/>
          <a:p>
            <a:r>
              <a:rPr lang="en-US" altLang="ko-KR" sz="3200" b="1" dirty="0" smtClean="0">
                <a:solidFill>
                  <a:srgbClr val="7030A0"/>
                </a:solidFill>
                <a:latin typeface="HY나무M" pitchFamily="18" charset="-127"/>
                <a:ea typeface="HY나무M" pitchFamily="18" charset="-127"/>
              </a:rPr>
              <a:t>3. </a:t>
            </a:r>
            <a:r>
              <a:rPr lang="ko-KR" altLang="en-US" sz="3200" b="1" dirty="0" smtClean="0">
                <a:solidFill>
                  <a:srgbClr val="7030A0"/>
                </a:solidFill>
                <a:latin typeface="HY나무M" pitchFamily="18" charset="-127"/>
                <a:ea typeface="HY나무M" pitchFamily="18" charset="-127"/>
              </a:rPr>
              <a:t>자료분석</a:t>
            </a:r>
            <a:r>
              <a:rPr lang="en-US" altLang="ko-KR" sz="3200" b="1" dirty="0" smtClean="0">
                <a:solidFill>
                  <a:srgbClr val="7030A0"/>
                </a:solidFill>
                <a:latin typeface="HY나무M" pitchFamily="18" charset="-127"/>
                <a:ea typeface="HY나무M" pitchFamily="18" charset="-127"/>
              </a:rPr>
              <a:t/>
            </a:r>
            <a:br>
              <a:rPr lang="en-US" altLang="ko-KR" sz="3200" b="1" dirty="0" smtClean="0">
                <a:solidFill>
                  <a:srgbClr val="7030A0"/>
                </a:solidFill>
                <a:latin typeface="HY나무M" pitchFamily="18" charset="-127"/>
                <a:ea typeface="HY나무M" pitchFamily="18" charset="-127"/>
              </a:rPr>
            </a:br>
            <a:r>
              <a:rPr lang="ko-KR" altLang="en-US" sz="2200" b="1" dirty="0" smtClean="0">
                <a:latin typeface="HY나무M" pitchFamily="18" charset="-127"/>
                <a:ea typeface="HY나무M" pitchFamily="18" charset="-127"/>
              </a:rPr>
              <a:t>▶</a:t>
            </a:r>
            <a:r>
              <a:rPr lang="ko-KR" altLang="en-US" sz="2200" b="1" dirty="0" smtClean="0">
                <a:latin typeface="HY나무M" pitchFamily="18" charset="-127"/>
                <a:ea typeface="HY나무M" pitchFamily="18" charset="-127"/>
              </a:rPr>
              <a:t>실사의 단계</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ko-KR" altLang="en-US" sz="2200" dirty="0" smtClean="0">
                <a:solidFill>
                  <a:srgbClr val="FF0000"/>
                </a:solidFill>
                <a:latin typeface="HY나무M" pitchFamily="18" charset="-127"/>
                <a:ea typeface="HY나무M" pitchFamily="18" charset="-127"/>
              </a:rPr>
              <a:t>조사원의 선발</a:t>
            </a:r>
            <a:r>
              <a:rPr lang="en-US" altLang="ko-KR" sz="2200" dirty="0" smtClean="0">
                <a:solidFill>
                  <a:srgbClr val="FF0000"/>
                </a:solidFill>
                <a:latin typeface="HY나무M" pitchFamily="18" charset="-127"/>
                <a:ea typeface="HY나무M" pitchFamily="18" charset="-127"/>
              </a:rPr>
              <a:t>/</a:t>
            </a:r>
            <a:r>
              <a:rPr lang="ko-KR" altLang="en-US" sz="2200" dirty="0" smtClean="0">
                <a:solidFill>
                  <a:srgbClr val="FF0000"/>
                </a:solidFill>
                <a:latin typeface="HY나무M" pitchFamily="18" charset="-127"/>
                <a:ea typeface="HY나무M" pitchFamily="18" charset="-127"/>
              </a:rPr>
              <a:t>교육→자료의 수집</a:t>
            </a:r>
            <a:r>
              <a:rPr lang="en-US" altLang="ko-KR" sz="2200" dirty="0" smtClean="0">
                <a:solidFill>
                  <a:srgbClr val="FF0000"/>
                </a:solidFill>
                <a:latin typeface="HY나무M" pitchFamily="18" charset="-127"/>
                <a:ea typeface="HY나무M" pitchFamily="18" charset="-127"/>
              </a:rPr>
              <a:t>/</a:t>
            </a:r>
            <a:r>
              <a:rPr lang="ko-KR" altLang="en-US" sz="2200" dirty="0" smtClean="0">
                <a:solidFill>
                  <a:srgbClr val="FF0000"/>
                </a:solidFill>
                <a:latin typeface="HY나무M" pitchFamily="18" charset="-127"/>
                <a:ea typeface="HY나무M" pitchFamily="18" charset="-127"/>
              </a:rPr>
              <a:t>통제→검증</a:t>
            </a:r>
            <a:r>
              <a:rPr lang="en-US" altLang="ko-KR" sz="2200" dirty="0" smtClean="0">
                <a:solidFill>
                  <a:srgbClr val="FF0000"/>
                </a:solidFill>
                <a:latin typeface="HY나무M" pitchFamily="18" charset="-127"/>
                <a:ea typeface="HY나무M" pitchFamily="18" charset="-127"/>
              </a:rPr>
              <a:t>/</a:t>
            </a:r>
            <a:r>
              <a:rPr lang="ko-KR" altLang="en-US" sz="2200" dirty="0" smtClean="0">
                <a:solidFill>
                  <a:srgbClr val="FF0000"/>
                </a:solidFill>
                <a:latin typeface="HY나무M" pitchFamily="18" charset="-127"/>
                <a:ea typeface="HY나무M" pitchFamily="18" charset="-127"/>
              </a:rPr>
              <a:t>편집→코팅→</a:t>
            </a:r>
            <a:r>
              <a:rPr lang="ko-KR" altLang="en-US" sz="2200" dirty="0" err="1" smtClean="0">
                <a:solidFill>
                  <a:srgbClr val="FF0000"/>
                </a:solidFill>
                <a:latin typeface="HY나무M" pitchFamily="18" charset="-127"/>
                <a:ea typeface="HY나무M" pitchFamily="18" charset="-127"/>
              </a:rPr>
              <a:t>펀칭</a:t>
            </a:r>
            <a:r>
              <a:rPr lang="ko-KR" altLang="en-US" sz="2200" dirty="0" smtClean="0">
                <a:solidFill>
                  <a:srgbClr val="FF0000"/>
                </a:solidFill>
                <a:latin typeface="HY나무M" pitchFamily="18" charset="-127"/>
                <a:ea typeface="HY나무M" pitchFamily="18" charset="-127"/>
              </a:rPr>
              <a:t>→파일의 완성</a:t>
            </a:r>
            <a:r>
              <a:rPr lang="en-US" altLang="ko-KR" sz="2200" dirty="0" smtClean="0">
                <a:solidFill>
                  <a:srgbClr val="FF0000"/>
                </a:solidFill>
                <a:latin typeface="HY나무M" pitchFamily="18" charset="-127"/>
                <a:ea typeface="HY나무M" pitchFamily="18" charset="-127"/>
              </a:rPr>
              <a:t/>
            </a:r>
            <a:br>
              <a:rPr lang="en-US" altLang="ko-KR" sz="2200" dirty="0" smtClean="0">
                <a:solidFill>
                  <a:srgbClr val="FF0000"/>
                </a:solidFill>
                <a:latin typeface="HY나무M" pitchFamily="18" charset="-127"/>
                <a:ea typeface="HY나무M" pitchFamily="18" charset="-127"/>
              </a:rPr>
            </a:br>
            <a:r>
              <a:rPr lang="en-US" altLang="ko-KR" sz="2200" dirty="0" smtClean="0">
                <a:latin typeface="HY나무M" pitchFamily="18" charset="-127"/>
                <a:ea typeface="HY나무M" pitchFamily="18" charset="-127"/>
              </a:rPr>
              <a:t>-</a:t>
            </a:r>
            <a:r>
              <a:rPr lang="ko-KR" altLang="en-US" sz="2200" dirty="0" smtClean="0">
                <a:latin typeface="HY나무M" pitchFamily="18" charset="-127"/>
                <a:ea typeface="HY나무M" pitchFamily="18" charset="-127"/>
              </a:rPr>
              <a:t>검증</a:t>
            </a: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조사원들이 </a:t>
            </a:r>
            <a:r>
              <a:rPr lang="ko-KR" altLang="en-US" sz="2200" dirty="0" err="1" smtClean="0">
                <a:latin typeface="HY나무M" pitchFamily="18" charset="-127"/>
                <a:ea typeface="HY나무M" pitchFamily="18" charset="-127"/>
              </a:rPr>
              <a:t>성의있게</a:t>
            </a:r>
            <a:r>
              <a:rPr lang="ko-KR" altLang="en-US" sz="2200" dirty="0" smtClean="0">
                <a:latin typeface="HY나무M" pitchFamily="18" charset="-127"/>
                <a:ea typeface="HY나무M" pitchFamily="18" charset="-127"/>
              </a:rPr>
              <a:t> 조사를 하였는지에 대한 검증</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a:t>
            </a:r>
            <a:r>
              <a:rPr lang="ko-KR" altLang="en-US" sz="2200" dirty="0" smtClean="0">
                <a:latin typeface="HY나무M" pitchFamily="18" charset="-127"/>
                <a:ea typeface="HY나무M" pitchFamily="18" charset="-127"/>
              </a:rPr>
              <a:t>편집</a:t>
            </a: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사용 가능한 설문지를 검토하고 선별하여 정리하는 작업</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1.</a:t>
            </a:r>
            <a:r>
              <a:rPr lang="ko-KR" altLang="en-US" sz="2200" dirty="0" smtClean="0">
                <a:latin typeface="HY나무M" pitchFamily="18" charset="-127"/>
                <a:ea typeface="HY나무M" pitchFamily="18" charset="-127"/>
              </a:rPr>
              <a:t>개방형 질문들을 처리하는 </a:t>
            </a:r>
            <a:r>
              <a:rPr lang="ko-KR" altLang="en-US" sz="2200" dirty="0" err="1" smtClean="0">
                <a:latin typeface="HY나무M" pitchFamily="18" charset="-127"/>
                <a:ea typeface="HY나무M" pitchFamily="18" charset="-127"/>
              </a:rPr>
              <a:t>탤리과정</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b="1" dirty="0" smtClean="0">
                <a:solidFill>
                  <a:srgbClr val="0070C0"/>
                </a:solidFill>
                <a:latin typeface="HY나무M" pitchFamily="18" charset="-127"/>
                <a:ea typeface="HY나무M" pitchFamily="18" charset="-127"/>
              </a:rPr>
              <a:t>∑</a:t>
            </a:r>
            <a:r>
              <a:rPr lang="ko-KR" altLang="en-US" sz="2200" b="1" dirty="0" err="1" smtClean="0">
                <a:solidFill>
                  <a:srgbClr val="0070C0"/>
                </a:solidFill>
                <a:latin typeface="HY나무M" pitchFamily="18" charset="-127"/>
                <a:ea typeface="HY나무M" pitchFamily="18" charset="-127"/>
              </a:rPr>
              <a:t>탤리과정</a:t>
            </a:r>
            <a:r>
              <a:rPr lang="en-US" altLang="ko-KR" sz="2200" b="1" dirty="0" smtClean="0">
                <a:solidFill>
                  <a:srgbClr val="0070C0"/>
                </a:solidFill>
                <a:latin typeface="HY나무M" pitchFamily="18" charset="-127"/>
                <a:ea typeface="HY나무M" pitchFamily="18" charset="-127"/>
              </a:rPr>
              <a:t>: </a:t>
            </a:r>
            <a:r>
              <a:rPr lang="ko-KR" altLang="en-US" sz="2200" b="1" dirty="0" smtClean="0">
                <a:solidFill>
                  <a:srgbClr val="0070C0"/>
                </a:solidFill>
                <a:latin typeface="HY나무M" pitchFamily="18" charset="-127"/>
                <a:ea typeface="HY나무M" pitchFamily="18" charset="-127"/>
              </a:rPr>
              <a:t>차후의 분석이 용이하도록 개방형 질문에 대한 </a:t>
            </a:r>
            <a:r>
              <a:rPr lang="ko-KR" altLang="en-US" sz="2200" b="1" dirty="0" smtClean="0">
                <a:solidFill>
                  <a:srgbClr val="0070C0"/>
                </a:solidFill>
                <a:latin typeface="HY나무M" pitchFamily="18" charset="-127"/>
                <a:ea typeface="HY나무M" pitchFamily="18" charset="-127"/>
              </a:rPr>
              <a:t>응답</a:t>
            </a:r>
            <a:r>
              <a:rPr lang="en-US" altLang="ko-KR" sz="2200" b="1" dirty="0" smtClean="0">
                <a:solidFill>
                  <a:srgbClr val="0070C0"/>
                </a:solidFill>
                <a:latin typeface="HY나무M" pitchFamily="18" charset="-127"/>
                <a:ea typeface="HY나무M" pitchFamily="18" charset="-127"/>
              </a:rPr>
              <a:t/>
            </a:r>
            <a:br>
              <a:rPr lang="en-US" altLang="ko-KR" sz="2200" b="1" dirty="0" smtClean="0">
                <a:solidFill>
                  <a:srgbClr val="0070C0"/>
                </a:solidFill>
                <a:latin typeface="HY나무M" pitchFamily="18" charset="-127"/>
                <a:ea typeface="HY나무M" pitchFamily="18" charset="-127"/>
              </a:rPr>
            </a:br>
            <a:r>
              <a:rPr lang="en-US" altLang="ko-KR" sz="2200" b="1" dirty="0" smtClean="0">
                <a:solidFill>
                  <a:srgbClr val="0070C0"/>
                </a:solidFill>
                <a:latin typeface="HY나무M" pitchFamily="18" charset="-127"/>
                <a:ea typeface="HY나무M" pitchFamily="18" charset="-127"/>
              </a:rPr>
              <a:t> </a:t>
            </a:r>
            <a:r>
              <a:rPr lang="en-US" altLang="ko-KR" sz="2200" b="1" dirty="0" smtClean="0">
                <a:solidFill>
                  <a:srgbClr val="0070C0"/>
                </a:solidFill>
                <a:latin typeface="HY나무M" pitchFamily="18" charset="-127"/>
                <a:ea typeface="HY나무M" pitchFamily="18" charset="-127"/>
              </a:rPr>
              <a:t>                      </a:t>
            </a:r>
            <a:r>
              <a:rPr lang="ko-KR" altLang="en-US" sz="2200" b="1" dirty="0" smtClean="0">
                <a:solidFill>
                  <a:srgbClr val="0070C0"/>
                </a:solidFill>
                <a:latin typeface="HY나무M" pitchFamily="18" charset="-127"/>
                <a:ea typeface="HY나무M" pitchFamily="18" charset="-127"/>
              </a:rPr>
              <a:t>내용을 분류하고 </a:t>
            </a:r>
            <a:r>
              <a:rPr lang="ko-KR" altLang="en-US" sz="2200" b="1" dirty="0" smtClean="0">
                <a:solidFill>
                  <a:srgbClr val="0070C0"/>
                </a:solidFill>
                <a:latin typeface="HY나무M" pitchFamily="18" charset="-127"/>
                <a:ea typeface="HY나무M" pitchFamily="18" charset="-127"/>
              </a:rPr>
              <a:t>항목별로 수치를 부여함으로써 코팅</a:t>
            </a:r>
            <a:r>
              <a:rPr lang="en-US" altLang="ko-KR" sz="2200" b="1" dirty="0" smtClean="0">
                <a:solidFill>
                  <a:srgbClr val="0070C0"/>
                </a:solidFill>
                <a:latin typeface="HY나무M" pitchFamily="18" charset="-127"/>
                <a:ea typeface="HY나무M" pitchFamily="18" charset="-127"/>
              </a:rPr>
              <a:t>/</a:t>
            </a:r>
            <a:br>
              <a:rPr lang="en-US" altLang="ko-KR" sz="2200" b="1" dirty="0" smtClean="0">
                <a:solidFill>
                  <a:srgbClr val="0070C0"/>
                </a:solidFill>
                <a:latin typeface="HY나무M" pitchFamily="18" charset="-127"/>
                <a:ea typeface="HY나무M" pitchFamily="18" charset="-127"/>
              </a:rPr>
            </a:br>
            <a:r>
              <a:rPr lang="en-US" altLang="ko-KR" sz="2200" b="1" dirty="0" smtClean="0">
                <a:solidFill>
                  <a:srgbClr val="0070C0"/>
                </a:solidFill>
                <a:latin typeface="HY나무M" pitchFamily="18" charset="-127"/>
                <a:ea typeface="HY나무M" pitchFamily="18" charset="-127"/>
              </a:rPr>
              <a:t> </a:t>
            </a:r>
            <a:r>
              <a:rPr lang="en-US" altLang="ko-KR" sz="2200" b="1" dirty="0" smtClean="0">
                <a:solidFill>
                  <a:srgbClr val="0070C0"/>
                </a:solidFill>
                <a:latin typeface="HY나무M" pitchFamily="18" charset="-127"/>
                <a:ea typeface="HY나무M" pitchFamily="18" charset="-127"/>
              </a:rPr>
              <a:t>                      </a:t>
            </a:r>
            <a:r>
              <a:rPr lang="ko-KR" altLang="en-US" sz="2200" b="1" dirty="0" err="1" smtClean="0">
                <a:solidFill>
                  <a:srgbClr val="0070C0"/>
                </a:solidFill>
                <a:latin typeface="HY나무M" pitchFamily="18" charset="-127"/>
                <a:ea typeface="HY나무M" pitchFamily="18" charset="-127"/>
              </a:rPr>
              <a:t>펀칭이</a:t>
            </a:r>
            <a:r>
              <a:rPr lang="ko-KR" altLang="en-US" sz="2200" b="1" dirty="0" smtClean="0">
                <a:solidFill>
                  <a:srgbClr val="0070C0"/>
                </a:solidFill>
                <a:latin typeface="HY나무M" pitchFamily="18" charset="-127"/>
                <a:ea typeface="HY나무M" pitchFamily="18" charset="-127"/>
              </a:rPr>
              <a:t> 가능하도록 </a:t>
            </a:r>
            <a:r>
              <a:rPr lang="ko-KR" altLang="en-US" sz="2200" b="1" dirty="0" smtClean="0">
                <a:solidFill>
                  <a:srgbClr val="0070C0"/>
                </a:solidFill>
                <a:latin typeface="HY나무M" pitchFamily="18" charset="-127"/>
                <a:ea typeface="HY나무M" pitchFamily="18" charset="-127"/>
              </a:rPr>
              <a:t>하는 작업</a:t>
            </a:r>
            <a:r>
              <a:rPr lang="en-US" altLang="ko-KR" sz="2200" b="1" dirty="0" smtClean="0">
                <a:solidFill>
                  <a:srgbClr val="0070C0"/>
                </a:solidFill>
                <a:latin typeface="HY나무M" pitchFamily="18" charset="-127"/>
                <a:ea typeface="HY나무M" pitchFamily="18" charset="-127"/>
              </a:rPr>
              <a:t>.</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2.</a:t>
            </a:r>
            <a:r>
              <a:rPr lang="ko-KR" altLang="en-US" sz="2200" dirty="0" smtClean="0">
                <a:latin typeface="HY나무M" pitchFamily="18" charset="-127"/>
                <a:ea typeface="HY나무M" pitchFamily="18" charset="-127"/>
              </a:rPr>
              <a:t>설문지의 응답을 코팅화하는 과정</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a:t>
            </a:r>
            <a:r>
              <a:rPr lang="ko-KR" altLang="en-US" sz="2200" dirty="0" smtClean="0">
                <a:latin typeface="HY나무M" pitchFamily="18" charset="-127"/>
                <a:ea typeface="HY나무M" pitchFamily="18" charset="-127"/>
              </a:rPr>
              <a:t>코팅</a:t>
            </a: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효율적인 전산처리를 위해 편집과정을 거친 </a:t>
            </a:r>
            <a:r>
              <a:rPr lang="ko-KR" altLang="en-US" sz="2200" dirty="0" smtClean="0">
                <a:latin typeface="HY나무M" pitchFamily="18" charset="-127"/>
                <a:ea typeface="HY나무M" pitchFamily="18" charset="-127"/>
              </a:rPr>
              <a:t>응답내용들을</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수치화 하여 코팅용지에 </a:t>
            </a:r>
            <a:r>
              <a:rPr lang="ko-KR" altLang="en-US" sz="2200" dirty="0" smtClean="0">
                <a:latin typeface="HY나무M" pitchFamily="18" charset="-127"/>
                <a:ea typeface="HY나무M" pitchFamily="18" charset="-127"/>
              </a:rPr>
              <a:t>기록하는 과정</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예</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성별의 경우 남자를</a:t>
            </a:r>
            <a:r>
              <a:rPr lang="en-US" altLang="ko-KR" sz="2200" b="1" dirty="0" smtClean="0">
                <a:solidFill>
                  <a:schemeClr val="accent6">
                    <a:lumMod val="50000"/>
                  </a:schemeClr>
                </a:solidFill>
                <a:latin typeface="HY나무M" pitchFamily="18" charset="-127"/>
                <a:ea typeface="HY나무M" pitchFamily="18" charset="-127"/>
              </a:rPr>
              <a:t>1</a:t>
            </a:r>
            <a:r>
              <a:rPr lang="ko-KR" altLang="en-US" sz="2200" b="1" dirty="0" smtClean="0">
                <a:solidFill>
                  <a:schemeClr val="accent6">
                    <a:lumMod val="50000"/>
                  </a:schemeClr>
                </a:solidFill>
                <a:latin typeface="HY나무M" pitchFamily="18" charset="-127"/>
                <a:ea typeface="HY나무M" pitchFamily="18" charset="-127"/>
              </a:rPr>
              <a:t>로</a:t>
            </a:r>
            <a:r>
              <a:rPr lang="en-US" altLang="ko-KR" sz="2200" b="1" dirty="0" smtClean="0">
                <a:solidFill>
                  <a:schemeClr val="accent6">
                    <a:lumMod val="50000"/>
                  </a:schemeClr>
                </a:solidFill>
                <a:latin typeface="HY나무M" pitchFamily="18" charset="-127"/>
                <a:ea typeface="HY나무M" pitchFamily="18" charset="-127"/>
              </a:rPr>
              <a:t>, </a:t>
            </a:r>
            <a:r>
              <a:rPr lang="ko-KR" altLang="en-US" sz="2200" b="1" dirty="0" smtClean="0">
                <a:solidFill>
                  <a:schemeClr val="accent6">
                    <a:lumMod val="50000"/>
                  </a:schemeClr>
                </a:solidFill>
                <a:latin typeface="HY나무M" pitchFamily="18" charset="-127"/>
                <a:ea typeface="HY나무M" pitchFamily="18" charset="-127"/>
              </a:rPr>
              <a:t>여자를</a:t>
            </a:r>
            <a:r>
              <a:rPr lang="en-US" altLang="ko-KR" sz="2200" b="1" dirty="0" smtClean="0">
                <a:solidFill>
                  <a:schemeClr val="accent6">
                    <a:lumMod val="50000"/>
                  </a:schemeClr>
                </a:solidFill>
                <a:latin typeface="HY나무M" pitchFamily="18" charset="-127"/>
                <a:ea typeface="HY나무M" pitchFamily="18" charset="-127"/>
              </a:rPr>
              <a:t>2</a:t>
            </a:r>
            <a:r>
              <a:rPr lang="ko-KR" altLang="en-US" sz="2200" b="1" dirty="0" smtClean="0">
                <a:solidFill>
                  <a:schemeClr val="accent6">
                    <a:lumMod val="50000"/>
                  </a:schemeClr>
                </a:solidFill>
                <a:latin typeface="HY나무M" pitchFamily="18" charset="-127"/>
                <a:ea typeface="HY나무M" pitchFamily="18" charset="-127"/>
              </a:rPr>
              <a:t>로 표기함</a:t>
            </a:r>
            <a:r>
              <a:rPr lang="en-US" altLang="ko-KR" sz="2200" b="1" dirty="0" smtClean="0">
                <a:solidFill>
                  <a:schemeClr val="accent6">
                    <a:lumMod val="50000"/>
                  </a:schemeClr>
                </a:solidFill>
                <a:latin typeface="HY나무M" pitchFamily="18" charset="-127"/>
                <a:ea typeface="HY나무M" pitchFamily="18" charset="-127"/>
              </a:rPr>
              <a:t>.</a:t>
            </a:r>
            <a:br>
              <a:rPr lang="en-US" altLang="ko-KR" sz="2200" b="1" dirty="0" smtClean="0">
                <a:solidFill>
                  <a:schemeClr val="accent6">
                    <a:lumMod val="50000"/>
                  </a:schemeClr>
                </a:solidFill>
                <a:latin typeface="HY나무M" pitchFamily="18" charset="-127"/>
                <a:ea typeface="HY나무M" pitchFamily="18" charset="-127"/>
              </a:rPr>
            </a:br>
            <a:r>
              <a:rPr lang="en-US" altLang="ko-KR" sz="2200" dirty="0" smtClean="0">
                <a:latin typeface="HY나무M" pitchFamily="18" charset="-127"/>
                <a:ea typeface="HY나무M" pitchFamily="18" charset="-127"/>
              </a:rPr>
              <a:t>-</a:t>
            </a:r>
            <a:r>
              <a:rPr lang="ko-KR" altLang="en-US" sz="2200" dirty="0" smtClean="0">
                <a:latin typeface="HY나무M" pitchFamily="18" charset="-127"/>
                <a:ea typeface="HY나무M" pitchFamily="18" charset="-127"/>
              </a:rPr>
              <a:t>데이터파일 완성</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분석작업은 통계처리과정을 통해 이루어진다</a:t>
            </a:r>
            <a:r>
              <a:rPr lang="en-US" altLang="ko-KR" sz="2200" dirty="0" smtClean="0">
                <a:latin typeface="HY나무M" pitchFamily="18" charset="-127"/>
                <a:ea typeface="HY나무M" pitchFamily="18" charset="-127"/>
              </a:rPr>
              <a:t>.</a:t>
            </a:r>
            <a:r>
              <a:rPr lang="en-US" altLang="ko-KR" sz="2200" b="1" dirty="0" smtClean="0">
                <a:solidFill>
                  <a:schemeClr val="accent6">
                    <a:lumMod val="50000"/>
                  </a:schemeClr>
                </a:solidFill>
                <a:latin typeface="HY나무M" pitchFamily="18" charset="-127"/>
                <a:ea typeface="HY나무M" pitchFamily="18" charset="-127"/>
              </a:rPr>
              <a:t/>
            </a:r>
            <a:br>
              <a:rPr lang="en-US" altLang="ko-KR" sz="2200" b="1" dirty="0" smtClean="0">
                <a:solidFill>
                  <a:schemeClr val="accent6">
                    <a:lumMod val="50000"/>
                  </a:schemeClr>
                </a:solidFill>
                <a:latin typeface="HY나무M" pitchFamily="18" charset="-127"/>
                <a:ea typeface="HY나무M" pitchFamily="18" charset="-127"/>
              </a:rPr>
            </a:br>
            <a:r>
              <a:rPr lang="en-US" altLang="ko-KR" sz="2200" dirty="0" smtClean="0">
                <a:latin typeface="HY나무M" pitchFamily="18" charset="-127"/>
                <a:ea typeface="HY나무M" pitchFamily="18" charset="-127"/>
              </a:rPr>
              <a:t>-</a:t>
            </a:r>
            <a:r>
              <a:rPr lang="ko-KR" altLang="en-US" sz="2200" dirty="0" smtClean="0">
                <a:latin typeface="HY나무M" pitchFamily="18" charset="-127"/>
                <a:ea typeface="HY나무M" pitchFamily="18" charset="-127"/>
              </a:rPr>
              <a:t>구체적인 분석방법 결정</a:t>
            </a:r>
            <a:r>
              <a:rPr lang="en-US" altLang="ko-KR" sz="2200" dirty="0" smtClean="0">
                <a:latin typeface="HY나무M" pitchFamily="18" charset="-127"/>
                <a:ea typeface="HY나무M" pitchFamily="18" charset="-127"/>
              </a:rPr>
              <a:t>:</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분석하고자 하는 독립변수와 종속변수의 수와 척도의 종류</a:t>
            </a: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그리고</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유용한 자료의 수 등을 고려하여 분석방법을 선택한다</a:t>
            </a: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조사방법은</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2200" dirty="0" smtClean="0">
                <a:latin typeface="HY나무M" pitchFamily="18" charset="-127"/>
                <a:ea typeface="HY나무M" pitchFamily="18" charset="-127"/>
              </a:rPr>
              <a:t>     </a:t>
            </a:r>
            <a:r>
              <a:rPr lang="ko-KR" altLang="en-US" sz="2200" dirty="0" smtClean="0">
                <a:latin typeface="HY나무M" pitchFamily="18" charset="-127"/>
                <a:ea typeface="HY나무M" pitchFamily="18" charset="-127"/>
              </a:rPr>
              <a:t>조사계획단계에서 이미 결정된다</a:t>
            </a:r>
            <a:r>
              <a:rPr lang="en-US" altLang="ko-KR" sz="2200" dirty="0" smtClean="0">
                <a:latin typeface="HY나무M" pitchFamily="18" charset="-127"/>
                <a:ea typeface="HY나무M" pitchFamily="18" charset="-127"/>
              </a:rPr>
              <a:t>.</a:t>
            </a:r>
            <a:r>
              <a:rPr lang="en-US" altLang="ko-KR" sz="2200" dirty="0" smtClean="0">
                <a:latin typeface="HY나무M" pitchFamily="18" charset="-127"/>
                <a:ea typeface="HY나무M" pitchFamily="18" charset="-127"/>
              </a:rPr>
              <a:t/>
            </a:r>
            <a:br>
              <a:rPr lang="en-US" altLang="ko-KR" sz="2200" dirty="0" smtClean="0">
                <a:latin typeface="HY나무M" pitchFamily="18" charset="-127"/>
                <a:ea typeface="HY나무M" pitchFamily="18" charset="-127"/>
              </a:rPr>
            </a:br>
            <a:r>
              <a:rPr lang="en-US" altLang="ko-KR" sz="3200" b="1" dirty="0" smtClean="0">
                <a:solidFill>
                  <a:srgbClr val="7030A0"/>
                </a:solidFill>
                <a:latin typeface="HY나무M" pitchFamily="18" charset="-127"/>
                <a:ea typeface="HY나무M" pitchFamily="18" charset="-127"/>
              </a:rPr>
              <a:t/>
            </a:r>
            <a:br>
              <a:rPr lang="en-US" altLang="ko-KR" sz="3200" b="1" dirty="0" smtClean="0">
                <a:solidFill>
                  <a:srgbClr val="7030A0"/>
                </a:solidFill>
                <a:latin typeface="HY나무M" pitchFamily="18" charset="-127"/>
                <a:ea typeface="HY나무M" pitchFamily="18" charset="-127"/>
              </a:rPr>
            </a:br>
            <a:endParaRPr lang="ko-KR" altLang="en-US" sz="3200" b="1" dirty="0">
              <a:solidFill>
                <a:srgbClr val="7030A0"/>
              </a:solidFill>
              <a:latin typeface="HY나무M" pitchFamily="18" charset="-127"/>
              <a:ea typeface="HY나무M" pitchFamily="18" charset="-127"/>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고구려 벽화">
  <a:themeElements>
    <a:clrScheme name="고구려 벽화">
      <a:dk1>
        <a:sysClr val="windowText" lastClr="000000"/>
      </a:dk1>
      <a:lt1>
        <a:sysClr val="window" lastClr="FFFFFF"/>
      </a:lt1>
      <a:dk2>
        <a:srgbClr val="433021"/>
      </a:dk2>
      <a:lt2>
        <a:srgbClr val="E8D8CA"/>
      </a:lt2>
      <a:accent1>
        <a:srgbClr val="E49458"/>
      </a:accent1>
      <a:accent2>
        <a:srgbClr val="74AD8D"/>
      </a:accent2>
      <a:accent3>
        <a:srgbClr val="D4AC30"/>
      </a:accent3>
      <a:accent4>
        <a:srgbClr val="7BA5BE"/>
      </a:accent4>
      <a:accent5>
        <a:srgbClr val="E4A098"/>
      </a:accent5>
      <a:accent6>
        <a:srgbClr val="70B4B7"/>
      </a:accent6>
      <a:hlink>
        <a:srgbClr val="008685"/>
      </a:hlink>
      <a:folHlink>
        <a:srgbClr val="EA5A23"/>
      </a:folHlink>
    </a:clrScheme>
    <a:fontScheme name="고구려 벽화">
      <a:majorFont>
        <a:latin typeface="Georgia"/>
        <a:ea typeface=""/>
        <a:cs typeface=""/>
        <a:font script="Cyrl" typeface="Times New Roman"/>
        <a:font script="Grek" typeface="Times New Roman"/>
        <a:font script="Jpan" typeface="ＭＳ Ｐゴシック"/>
        <a:font script="Hang" typeface="HY견명조"/>
        <a:font script="Hans" typeface="宋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eorgia"/>
        <a:ea typeface=""/>
        <a:cs typeface=""/>
        <a:font script="Cyrl" typeface="Times New Roman"/>
        <a:font script="Grek" typeface="Times New Roman"/>
        <a:font script="Jpan" typeface="ＭＳ Ｐゴシック"/>
        <a:font script="Hang" typeface="HY견명조"/>
        <a:font script="Hans" typeface="宋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고구려 벽화">
      <a:fillStyleLst>
        <a:solidFill>
          <a:schemeClr val="phClr">
            <a:tint val="100000"/>
            <a:shade val="100000"/>
            <a:hueMod val="100000"/>
            <a:satMod val="100000"/>
          </a:schemeClr>
        </a:solidFill>
        <a:gradFill rotWithShape="1">
          <a:gsLst>
            <a:gs pos="18000">
              <a:schemeClr val="phClr">
                <a:tint val="20000"/>
                <a:shade val="100000"/>
                <a:hueMod val="100000"/>
                <a:satMod val="100000"/>
              </a:schemeClr>
            </a:gs>
            <a:gs pos="87000">
              <a:schemeClr val="phClr">
                <a:tint val="100000"/>
                <a:shade val="100000"/>
                <a:hueMod val="100000"/>
                <a:satMod val="100000"/>
              </a:schemeClr>
            </a:gs>
          </a:gsLst>
          <a:lin ang="2700000" scaled="1"/>
        </a:gradFill>
        <a:gradFill rotWithShape="1">
          <a:gsLst>
            <a:gs pos="0">
              <a:schemeClr val="phClr">
                <a:tint val="95000"/>
                <a:shade val="100000"/>
                <a:hueMod val="100000"/>
                <a:satMod val="100000"/>
              </a:schemeClr>
            </a:gs>
            <a:gs pos="100000">
              <a:schemeClr val="phClr">
                <a:tint val="100000"/>
                <a:shade val="95000"/>
                <a:hueMod val="100000"/>
                <a:satMod val="100000"/>
              </a:schemeClr>
            </a:gs>
          </a:gsLst>
          <a:lin ang="0" scaled="1"/>
        </a:gradFill>
      </a:fillStyleLst>
      <a:lnStyleLst>
        <a:ln w="6350" cap="flat" cmpd="sng" algn="ctr">
          <a:solidFill>
            <a:schemeClr val="phClr"/>
          </a:solidFill>
          <a:prstDash val="solid"/>
        </a:ln>
        <a:ln w="15875" cap="flat" cmpd="sng" algn="ctr">
          <a:solidFill>
            <a:schemeClr val="phClr"/>
          </a:solidFill>
          <a:prstDash val="solid"/>
        </a:ln>
        <a:ln w="28575" cap="flat" cmpd="sng" algn="ctr">
          <a:solidFill>
            <a:schemeClr val="phClr"/>
          </a:solidFill>
          <a:prstDash val="solid"/>
        </a:ln>
      </a:lnStyleLst>
      <a:effectStyleLst>
        <a:effectStyle>
          <a:effectLst>
            <a:outerShdw dir="5400000" algn="tl">
              <a:srgbClr val="EBE9ED">
                <a:alpha val="0"/>
              </a:srgbClr>
            </a:outerShdw>
          </a:effectLst>
        </a:effectStyle>
        <a:effectStyle>
          <a:effectLst>
            <a:outerShdw blurRad="12700" dir="5400000" algn="tl">
              <a:srgbClr val="EBE9ED">
                <a:alpha val="27450"/>
              </a:srgbClr>
            </a:outerShdw>
          </a:effectLst>
          <a:scene3d>
            <a:camera prst="orthographicFront" fov="0">
              <a:rot lat="0" lon="0" rev="0"/>
            </a:camera>
            <a:lightRig rig="soft" dir="t">
              <a:rot lat="0" lon="0" rev="19200000"/>
            </a:lightRig>
          </a:scene3d>
          <a:sp3d prstMaterial="matte">
            <a:bevelT h="88900"/>
            <a:contourClr>
              <a:schemeClr val="phClr">
                <a:tint val="100000"/>
                <a:shade val="100000"/>
                <a:hueMod val="100000"/>
                <a:satMod val="100000"/>
              </a:schemeClr>
            </a:contourClr>
          </a:sp3d>
        </a:effectStyle>
        <a:effectStyle>
          <a:effectLst>
            <a:outerShdw blurRad="101600" dist="76200" dir="2700000" algn="bl">
              <a:srgbClr val="000000">
                <a:alpha val="30588"/>
              </a:srgbClr>
            </a:outerShdw>
          </a:effectLst>
          <a:scene3d>
            <a:camera prst="orthographicFront" fov="0">
              <a:rot lat="0" lon="0" rev="0"/>
            </a:camera>
            <a:lightRig rig="chilly" dir="t">
              <a:rot lat="0" lon="0" rev="4200000"/>
            </a:lightRig>
          </a:scene3d>
          <a:sp3d contourW="25400" prstMaterial="matte">
            <a:bevelT h="88900"/>
            <a:contourClr>
              <a:srgbClr val="FFFFFF">
                <a:alpha val="0"/>
              </a:srgbClr>
            </a:contourClr>
          </a:sp3d>
        </a:effectStyle>
      </a:effectStyleLst>
      <a:bgFillStyleLst>
        <a:solidFill>
          <a:schemeClr val="phClr">
            <a:tint val="100000"/>
            <a:shade val="100000"/>
            <a:hueMod val="100000"/>
            <a:satMod val="100000"/>
          </a:schemeClr>
        </a:solidFill>
        <a:gradFill rotWithShape="1">
          <a:gsLst>
            <a:gs pos="0">
              <a:schemeClr val="phClr">
                <a:tint val="95000"/>
                <a:shade val="100000"/>
                <a:hueMod val="100000"/>
                <a:satMod val="100000"/>
              </a:schemeClr>
            </a:gs>
            <a:gs pos="60000">
              <a:schemeClr val="phClr">
                <a:tint val="100000"/>
                <a:shade val="55000"/>
                <a:hueMod val="100000"/>
                <a:satMod val="100000"/>
              </a:schemeClr>
            </a:gs>
          </a:gsLst>
          <a:path path="circle">
            <a:fillToRect l="50000" t="90000" r="50000" b="10000"/>
          </a:path>
        </a:gradFill>
        <a:blipFill>
          <a:blip xmlns:r="http://schemas.openxmlformats.org/officeDocument/2006/relationships" r:embed="rId1">
            <a:duotone>
              <a:schemeClr val="phClr">
                <a:tint val="100000"/>
                <a:shade val="70000"/>
                <a:hueMod val="100000"/>
                <a:satMod val="100000"/>
              </a:schemeClr>
              <a:schemeClr val="phClr">
                <a:tint val="3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Hunting</Template>
  <TotalTime>294</TotalTime>
  <Words>61</Words>
  <Application>Microsoft Office PowerPoint</Application>
  <PresentationFormat>화면 슬라이드 쇼(4:3)</PresentationFormat>
  <Paragraphs>15</Paragraphs>
  <Slides>12</Slides>
  <Notes>0</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고구려 벽화</vt:lpstr>
      <vt:lpstr>제 6장. 자 료 처 리 1. 설문지 작성 2. 자료수집 3. 자료분석 4. 결과해석 및 전략도출 5. 인터넷 조사  </vt:lpstr>
      <vt:lpstr>1. 설문지 작성  ▶ ‘설문지’ 란? - 응답자로부터 필요한 정보를 획득하기 위한 일련의 정형화된   질문을 의미. - 사회현상간의 관계를 조사/연구하기 위한 계량적 자료수집에서   가장 많이 사용되는 자료수집도구.  ▶ 설문지의 장점     수집자료의 비교가능성과 정확도를 높일 수 있다.    (마케팅 조사에서 중요한 비중을 차지한다.) 예) 마케팅 조사에서 잘못 작성된 설문지에 의해 수집된 자료를     전체분석결과에 사용한다면 적절치 못한 결과를 가져오게     되므로 마케팅의사결정을 내릴때 치명적인 영향을 미치게 된다.   ▶ 설문지의 목적 1. 조사대상 현상을 구체적인 문항으로 나타내야 한다. 2. 모든 문항은 응답자들로 하여금 흥미와 동기를    부여해야 한다. 3. 자료수집 과정에서 응답자가 질문에 답변하는 과정에서    발생할 수 있는 오류를 최소화하도록 설문지의 각 문항을    간결하고 명확하며 쉽게 작성해야 하고, 애매한 표현은    피하도록 한다.</vt:lpstr>
      <vt:lpstr>▶ 설문지의 구성요건 1. 응답자에 대한 협조 요청    조사의 응답률을 높이고 모든 응답을 얻기 위해 노력해야 한다.    제일 첫 부분에 응답자에 대한 협조요청을 제시한다. 예) 연구자와 조사연구기관의 소개, 조사목적, 응답내용에 대한 비밀보장  2. 응답요령    각 문항별 응답방법이나 응답순서 등을 제시한다.    응답완료 후 설문지를 어떻게 조사자 에게 전달하는지에 관한 상세한    요령도 포함한다.  3. 설문문항    조사연구대상을 대변하는 질문문항이다.  4.응답자 분류용 문항   응답자의 특성에 따른 조사결과의 차이점을 추가적으로 분석하기 위해   응답자의 인구통계변수 등에 대한 문항도 마지막 부분에 포함한다.  5. 응답자 식별용 정보    설문조사 후 필요한 확인/추가 조사를 위한 것을 기록하는 부분이다. 예) 설문지 일련번호, 응답자의 번호, 면접자의 이름, 면접일시 등 </vt:lpstr>
      <vt:lpstr>▶ 설문지 작성 단계  1. 사전준비단계   조사문제의 구체화와 자료수집방법 및 측정부분에서 결정   된 내용을 다시 한 번 검토하는 부분. -치명적인 오류를 사전에 예방하고 조사연구목적에 보다 적합한 자료를 수집할 수 있는 설문지를 작성하기 위해 치밀한 사전분비과정을 필요로 한다. -어느 매체를 이용하느냐에 따라 조사에 소요되는 시간, 비용, 설문내용 자체가 달라질 수 있다.  2. 개별질문항목의 완성 -고려해야 할 사항 (검토) ⓐ이 질문이 꼭 필요한가? 설문의 양이 많아지면 성실하고 진지한 답변을 기대하기 어려움  ⓑ응답자가 필요한 정보를 알고 있는가? 추상적인 부분은 응답자가 조사자에게 필요한 답을 줄 수 없을 수 있음 예) 지난 일년간 먹었던 빵의 종류와 이름을 말씀해 주십시오  ⓒ응답자가 그 정보를 제공하여 줄 것인가? 사적인 질문이나 사회적으로 민감한 질문은 응답자가 말하기 곤란할 수 있음      </vt:lpstr>
      <vt:lpstr>-질문형태 결정 ⓐ개방형 질문    응답자가 생각하고 있는 답변을 자유롭게 표현하도록 하는 방법 예) “대학교를 선택할 때 가장 중요하게 생각하는 요인 한 가지만 말씀해 주세요”  ⓑ선택형 질문    이미 조사자에 의해 마련되어 있는 항목들을 응답자에게 선택하도록 하는 방법 예) “귀하가 생각하는 결혼을 위한 이상적인 직업은 어느 직업군에 속합니까”      ①공무원 ②교육/연구직 ③회사원 ④자영업 ⑤전문직  -질문응답에 사용되는 용어 중 조사자가 유의해야 할 부분 1. 응답자가 전문용어를 이해할 것으로 가정해선 안 된다. 2. 선택형 질문에 대해서 모든 가능한 응답을 제시해 주도록 한다. 3. 선택형 질문의 경우 응답항목들간에 내용상 중복이 있어선 안 된다.  4. 한 질문에서 두 가지 내용을 질문하지 않아야 한다. 5. 조사자 마음대로 가정을 하지 않아야 한다. 6. 유도하는 질문을 하지 않아야 한다. 7. 너무 자세한 질문을 하지 않아야 한다. 8. 대답하기 곤란한 질문은 간접적으로 물어 본다.</vt:lpstr>
      <vt:lpstr>3. 질문의 순서결정 -질문의 순서를 결정하기 위해 고려해야 할 부분 1. 응답자가 흥미를 가질 수 있는 내용이어야 한다.    첫 번째 질문에서 설문지의 내용이 어떤 것인지 짐작할 수 있게 해준다. 2. 인구통계학적인 질문은 설문지의 마지막 부분에 배치한다. =인구통계학적 질문: 소득, 학력, 직업, 성별 등.. 3. 쉽게 응답할 수 있는 부분은 앞에, 응답하기 어려운 부분은 뒤에 배치한다. 4. 질문지의 순서가 논리전환이 이루어질 경우는 설문지의 장을 달리하고,    이제부터는 어떤 내용의 질문이 나올 것인지를 설명한 후에 질문을 시작한다. 5. 응답자가 질문에 답을 하지 않았을 경우 그 다음은 어디로 가야 하는지에    대해 명확하게 한다.  4. 설문지 초안완성 -설문지 초안을 완성할 때 고려해야 할 부분 1. 설문지 분실을 막기 위해 소책자형태로 제본하는 것이 좋다. 2. 설문지 표지는 조사목적, 비밀보장, 조사회사의 연락처 등의 내용을 포함한다. 3. 설문지 첫 페이지에 응답예정자가 주어진 표본요건에 맞는지의 여부를    확인 할 수 있는 성별, 연령 같은 문항을 포함한다. 4. 경쟁회사에 정보유출의 방지를 위해 본 내용에 앞서 응답자나, 가족의    직업에 대한 질문을 삽입한다. 5. 설문지의 진행단계별로 조사원들이 주의해야 할 점들은 박스형태로 제시한다. 6. 질문내용이 바뀌는 경우는 장을 달리 하고, 응답자에게 바뀌는 사실을 설명한    후에 다음 질문을 시작한다.</vt:lpstr>
      <vt:lpstr>5. 설문지에 대한 사전조사 및 설문지의 완성 - 본 조사에 들어가기 전에 설문지 초안을 이용한 사전조사를 실시하는 것.    ∑사전조사? = 표본으로서의 자격을 갖춘 소수의 응답자들에게 설문지를                      이용한 조사를 직접 실시함으로써 문제점을 찾는 과정이다.    2. 자료수집 -자료수집방법이 결정되면 추출된 표본을 대상으로 직접 자료를 수집해야 한다.  ▶설문지를 이용해 자료를 수집하는 경우 주의가 요구되는 사항.  1) 조사의 실사 및 조사원의 선발과 교육 A. 조사의 실사 조사원들을 선발/교육하고, 표본계획에 맞는 응답자들을 찾아 설문지를 이용하여 자료를 수집하고, 수집된 자료에 대한 코팅/펀칭 같은 과정을거쳐 분석가능한 상태로 편집하는 과정.  -오류: 실사과정 동안에 표본오류/비표본오류 발생. ⓐ표본오류: 표본에 의해 수집된 자료가 모집단을 적절히 반영하지 못함으로써                발생하는 오류. ⓑ비표본오류: 1. 조사원이 설문내용을 잘못 이해한 경우, 2. 조사원이 응답자들에게 질문을 잘못하는 경우, 3. 조사원의 개인적 특성이 응답자에게 영향을 주는 경우, 4. 잘못된 응답에 대해 응답자에게 연락이 불가능하여 검증없이 넘어간 경우, 5. 코팅이나 펀칭 과정에서의 오류</vt:lpstr>
      <vt:lpstr>B. 조사원의 선발과 교육 -조사원 선발 시 고려할 사항 1. 어떠한 기준으로 조사원을 선발할 것인가? 2. 설문지 내용 및 조사방법에 대한 교육은 어떻게 할 것인가? 3. 조사원들에 대한 조사할당은 어떻게 할 것인가? 4. 조사원들이 응답자로부터 설문에 관한 질문을 받을 경우 어떻게    답해야 하는가? 5. 조사원들이 조사를 성실하게 시행하였다는 것을 어떻게 확인할   것인가? 6. 수집된 설문지에서 문제가 발생할 경우 어떻게 처리할 것인가?  2) 자료의 수집과 통제 - 조사원들은 예기치 못한 상황이 발생하면 즉각적으로 대응할 수 있도록 현장에서 발생하는 문제점들에 대해 지속적으로 관리하고 통제 해야 한다.  3) 자료의 검증 -수집된 자료의 검증과정 시 평가기준 1. 설문조사는 실제로 수행되었는가? 2. 설문지의 주요 항목들에 대해 기입이 정확하게 잘 되었는가?</vt:lpstr>
      <vt:lpstr>3. 자료분석 ▶실사의 단계 조사원의 선발/교육→자료의 수집/통제→검증/편집→코팅→펀칭→파일의 완성 -검증: 조사원들이 성의있게 조사를 하였는지에 대한 검증. -편집: 사용 가능한 설문지를 검토하고 선별하여 정리하는 작업.         1.개방형 질문들을 처리하는 탤리과정          ∑탤리과정: 차후의 분석이 용이하도록 개방형 질문에 대한 응답                        내용을 분류하고 항목별로 수치를 부여함으로써 코팅/                        펀칭이 가능하도록 하는 작업.         2.설문지의 응답을 코팅화하는 과정 -코팅: 효율적인 전산처리를 위해 편집과정을 거친 응답내용들을         수치화 하여 코팅용지에 기록하는 과정.          예) 성별의 경우 남자를1로, 여자를2로 표기함. -데이터파일 완성:        분석작업은 통계처리과정을 통해 이루어진다. -구체적인 분석방법 결정:       분석하고자 하는 독립변수와 종속변수의 수와 척도의 종류, 그리고      유용한 자료의 수 등을 고려하여 분석방법을 선택한다. 조사방법은      조사계획단계에서 이미 결정된다.  </vt:lpstr>
      <vt:lpstr>4. 결과해석 및 전략도출 ▶ 조사과정은 결과 보고서를 작성함으로써 종결된다.    보고서는 조사를 통하여 얻은 정보와 이를 바탕으로 마케팅전략의 시사점을    도출하고 효과성의 제시를 포함한다.  ▶ 보고서는 의사결정자가 이해하기 쉽고 그 결과를 용이하게 활용할 수    있도록 작성되어야 한다.  5. 인터넷 조사 =인터넷이란 매체를 이용해 마케팅 조사를 하는 것을 의미. ▶온라인 마케팅조사의 장점 1. 표본/자료수집방법의 선정, 자료의 수집/분석 은 인터넷을 통해   실시간으로 수행 가능. 2. 오프라인 마케팅조사에 비해 시간단축, 비용절감 이 크다.  ▶온라인 마케팅조사의 단점 1. 인터넷이라는 한계점으로 인해 적용범위에 제약이 있다. 2. 응답자의 적극적인 참여를 장담하기 어렵다.</vt:lpstr>
      <vt:lpstr>1) 인터넷 세베이 조사 =세베이?조사,측량이란 뜻으로 인터넷 조사라고 해석할 수 있다. ▶장점 + 설문개발기간이 빠름 + 실시간 리포팅이 가능함 + 비용이 저렴함 + 개인화된 질문과 자료 공급이 용이함 + 설문답변이 용이함 + 잘못된 응답은 즉시 체크가 됨  2) 온라인 표적집단 조사(온라인 FGI=on-line focus group interview) ▶장점 + 인터넷 시간이 단축됨 + 비용 면에서 효율적임 + 시간과 공간의 제약을 받지 않음 + 참여자를 다양하게 선정할 수 있음 + 정직한 인터뷰를 할 수 있음 </vt:lpstr>
      <vt:lpstr>감 사 합 니 당~~^^   END</vt:lpstr>
    </vt:vector>
  </TitlesOfParts>
  <Company>혜전대점</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제 6장.  자료처리</dc:title>
  <dc:creator>아이비스PC방</dc:creator>
  <cp:lastModifiedBy>윤지선</cp:lastModifiedBy>
  <cp:revision>31</cp:revision>
  <dcterms:created xsi:type="dcterms:W3CDTF">2010-10-08T13:53:24Z</dcterms:created>
  <dcterms:modified xsi:type="dcterms:W3CDTF">2010-10-28T13:30:32Z</dcterms:modified>
</cp:coreProperties>
</file>