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73" r:id="rId7"/>
    <p:sldId id="261" r:id="rId8"/>
    <p:sldId id="262" r:id="rId9"/>
    <p:sldId id="263" r:id="rId10"/>
    <p:sldId id="264" r:id="rId11"/>
    <p:sldId id="266" r:id="rId12"/>
    <p:sldId id="287" r:id="rId13"/>
    <p:sldId id="288" r:id="rId14"/>
    <p:sldId id="285" r:id="rId15"/>
    <p:sldId id="289" r:id="rId16"/>
    <p:sldId id="274" r:id="rId17"/>
    <p:sldId id="275" r:id="rId18"/>
    <p:sldId id="276" r:id="rId19"/>
    <p:sldId id="278" r:id="rId20"/>
    <p:sldId id="277" r:id="rId21"/>
    <p:sldId id="279" r:id="rId22"/>
    <p:sldId id="270" r:id="rId23"/>
    <p:sldId id="271" r:id="rId24"/>
    <p:sldId id="272" r:id="rId2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843" autoAdjust="0"/>
    <p:restoredTop sz="94660"/>
  </p:normalViewPr>
  <p:slideViewPr>
    <p:cSldViewPr>
      <p:cViewPr varScale="1">
        <p:scale>
          <a:sx n="62" d="100"/>
          <a:sy n="62" d="100"/>
        </p:scale>
        <p:origin x="-7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428596" y="6"/>
            <a:ext cx="8286808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4348" y="2143116"/>
            <a:ext cx="7643866" cy="1500198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785786" y="3786190"/>
            <a:ext cx="7500990" cy="857256"/>
          </a:xfrm>
        </p:spPr>
        <p:txBody>
          <a:bodyPr anchor="t"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CE3B-2402-4830-A2E1-7CD8D195F855}" type="datetimeFigureOut">
              <a:rPr lang="ko-KR" altLang="en-US" smtClean="0"/>
              <a:pPr/>
              <a:t>2011-11-08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DAAB1-B67F-432F-B52A-50599EE8713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b"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00175"/>
            <a:ext cx="8229600" cy="4625989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CE3B-2402-4830-A2E1-7CD8D195F855}" type="datetimeFigureOut">
              <a:rPr lang="ko-KR" altLang="en-US" smtClean="0"/>
              <a:pPr/>
              <a:t>2011-11-08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DAAB1-B67F-432F-B52A-50599EE8713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455646" y="1428736"/>
            <a:ext cx="8215370" cy="1588"/>
          </a:xfrm>
          <a:prstGeom prst="line">
            <a:avLst/>
          </a:prstGeom>
          <a:noFill/>
          <a:ln w="28575" cap="sq" cmpd="sng" algn="ctr">
            <a:solidFill>
              <a:srgbClr val="E49458"/>
            </a:solidFill>
            <a:prstDash val="solid"/>
          </a:ln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rgbClr val="E49458">
                <a:tint val="100000"/>
                <a:shade val="100000"/>
                <a:hueMod val="100000"/>
                <a:satMod val="100000"/>
              </a:srgbClr>
            </a:contourClr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7643834" y="-15949"/>
            <a:ext cx="1500166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643834" y="285728"/>
            <a:ext cx="1214446" cy="6286546"/>
          </a:xfrm>
          <a:noFill/>
        </p:spPr>
        <p:txBody>
          <a:bodyPr vert="eaVert" anchor="b"/>
          <a:lstStyle>
            <a:lvl1pPr algn="ctr"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571481"/>
            <a:ext cx="7115196" cy="5715044"/>
          </a:xfrm>
        </p:spPr>
        <p:txBody>
          <a:bodyPr vert="eaVer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CE3B-2402-4830-A2E1-7CD8D195F855}" type="datetimeFigureOut">
              <a:rPr lang="ko-KR" altLang="en-US" smtClean="0"/>
              <a:pPr/>
              <a:t>2011-11-08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DAAB1-B67F-432F-B52A-50599EE8713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0" y="1"/>
            <a:ext cx="285720" cy="6858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70000"/>
              <a:buFont typeface="Wingdings"/>
              <a:buChar char=""/>
              <a:defRPr/>
            </a:lvl1pPr>
            <a:lvl2pPr>
              <a:buSzPct val="120000"/>
              <a:defRPr/>
            </a:lvl2pPr>
            <a:lvl3pPr>
              <a:buSzPct val="120000"/>
              <a:defRPr/>
            </a:lvl3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CE3B-2402-4830-A2E1-7CD8D195F855}" type="datetimeFigureOut">
              <a:rPr lang="ko-KR" altLang="en-US" smtClean="0"/>
              <a:pPr/>
              <a:t>2011-11-08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DAAB1-B67F-432F-B52A-50599EE8713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3475" y="285728"/>
            <a:ext cx="8554805" cy="939784"/>
          </a:xfrm>
        </p:spPr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9"/>
            <a:ext cx="456478" cy="6857999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3071810"/>
            <a:ext cx="7715304" cy="1504952"/>
          </a:xfrm>
        </p:spPr>
        <p:txBody>
          <a:bodyPr anchor="ctr"/>
          <a:lstStyle>
            <a:lvl1pPr algn="l">
              <a:defRPr sz="4000" b="0" cap="all">
                <a:effectLst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00034" y="4500570"/>
            <a:ext cx="7715304" cy="1643064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DAAB1-B67F-432F-B52A-50599EE8713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16" name="직선 연결선 15"/>
          <p:cNvCxnSpPr/>
          <p:nvPr/>
        </p:nvCxnSpPr>
        <p:spPr>
          <a:xfrm>
            <a:off x="500034" y="4429132"/>
            <a:ext cx="771530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날짜 개체 틀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B43ACE3B-2402-4830-A2E1-7CD8D195F855}" type="datetimeFigureOut">
              <a:rPr lang="ko-KR" altLang="en-US" smtClean="0"/>
              <a:pPr/>
              <a:t>2011-11-08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285728"/>
            <a:ext cx="9144032" cy="114301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 bwMode="invGray">
          <a:xfrm>
            <a:off x="785782" y="1643050"/>
            <a:ext cx="3786218" cy="4429156"/>
          </a:xfrm>
          <a:prstGeom prst="roundRect">
            <a:avLst>
              <a:gd name="adj" fmla="val 5345"/>
            </a:avLst>
          </a:prstGeom>
          <a:solidFill>
            <a:schemeClr val="tx2">
              <a:tint val="50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 bwMode="invGray">
          <a:xfrm>
            <a:off x="4714876" y="1643050"/>
            <a:ext cx="3785616" cy="4429156"/>
          </a:xfrm>
          <a:prstGeom prst="roundRect">
            <a:avLst>
              <a:gd name="adj" fmla="val 6980"/>
            </a:avLst>
          </a:prstGeom>
          <a:solidFill>
            <a:schemeClr val="tx2">
              <a:tint val="75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CE3B-2402-4830-A2E1-7CD8D195F855}" type="datetimeFigureOut">
              <a:rPr lang="ko-KR" altLang="en-US" smtClean="0"/>
              <a:pPr/>
              <a:t>2011-11-08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DAAB1-B67F-432F-B52A-50599EE8713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CE3B-2402-4830-A2E1-7CD8D195F855}" type="datetimeFigureOut">
              <a:rPr lang="ko-KR" altLang="en-US" smtClean="0"/>
              <a:pPr/>
              <a:t>2011-11-08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DAAB1-B67F-432F-B52A-50599EE8713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내용 개체 틀 9"/>
          <p:cNvSpPr>
            <a:spLocks noGrp="1"/>
          </p:cNvSpPr>
          <p:nvPr>
            <p:ph sz="half" idx="2"/>
          </p:nvPr>
        </p:nvSpPr>
        <p:spPr bwMode="invGray">
          <a:xfrm>
            <a:off x="500038" y="1500174"/>
            <a:ext cx="4000529" cy="3786214"/>
          </a:xfrm>
          <a:prstGeom prst="roundRect">
            <a:avLst>
              <a:gd name="adj" fmla="val 5345"/>
            </a:avLst>
          </a:prstGeom>
          <a:gradFill flip="none" rotWithShape="1">
            <a:gsLst>
              <a:gs pos="0">
                <a:schemeClr val="accent1">
                  <a:shade val="75000"/>
                  <a:alpha val="50000"/>
                </a:schemeClr>
              </a:gs>
              <a:gs pos="100000">
                <a:schemeClr val="accent1">
                  <a:shade val="75000"/>
                  <a:tint val="20000"/>
                  <a:alpha val="50000"/>
                </a:schemeClr>
              </a:gs>
            </a:gsLst>
            <a:lin ang="13500000" scaled="1"/>
            <a:tileRect/>
          </a:gradFill>
          <a:effectLst/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h="12700"/>
            <a:bevelB h="50800"/>
            <a:contourClr>
              <a:schemeClr val="bg2"/>
            </a:contourClr>
          </a:sp3d>
        </p:spPr>
        <p:txBody>
          <a:bodyPr/>
          <a:lstStyle>
            <a:lvl1pPr>
              <a:defRPr sz="2800">
                <a:solidFill>
                  <a:schemeClr val="tx1">
                    <a:tint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 bwMode="ltGray">
          <a:xfrm>
            <a:off x="500038" y="5429264"/>
            <a:ext cx="4005072" cy="71438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b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 b="0">
                <a:solidFill>
                  <a:schemeClr val="tx1"/>
                </a:solidFill>
              </a:defRPr>
            </a:lvl3pPr>
            <a:lvl4pPr marL="1371600" indent="0" algn="ctr">
              <a:buNone/>
              <a:defRPr sz="1600" b="0">
                <a:solidFill>
                  <a:schemeClr val="tx1"/>
                </a:solidFill>
              </a:defRPr>
            </a:lvl4pPr>
            <a:lvl5pPr marL="1828800" indent="0" algn="ctr">
              <a:buNone/>
              <a:defRPr sz="1600" b="0">
                <a:solidFill>
                  <a:schemeClr val="tx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2" name="내용 개체 틀 11"/>
          <p:cNvSpPr>
            <a:spLocks noGrp="1"/>
          </p:cNvSpPr>
          <p:nvPr>
            <p:ph sz="half" idx="4"/>
          </p:nvPr>
        </p:nvSpPr>
        <p:spPr bwMode="invGray">
          <a:xfrm>
            <a:off x="4716932" y="1500174"/>
            <a:ext cx="4000529" cy="3786214"/>
          </a:xfrm>
          <a:prstGeom prst="roundRect">
            <a:avLst>
              <a:gd name="adj" fmla="val 5345"/>
            </a:avLst>
          </a:prstGeom>
          <a:gradFill flip="none" rotWithShape="1">
            <a:gsLst>
              <a:gs pos="0">
                <a:schemeClr val="accent2">
                  <a:shade val="75000"/>
                  <a:alpha val="50000"/>
                </a:schemeClr>
              </a:gs>
              <a:gs pos="100000">
                <a:schemeClr val="accent2">
                  <a:tint val="20000"/>
                  <a:alpha val="50000"/>
                </a:schemeClr>
              </a:gs>
            </a:gsLst>
            <a:lin ang="13500000" scaled="1"/>
            <a:tileRect/>
          </a:gradFill>
          <a:effectLst/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h="12700"/>
            <a:bevelB h="50800"/>
            <a:contourClr>
              <a:schemeClr val="bg2"/>
            </a:contourClr>
          </a:sp3d>
        </p:spPr>
        <p:txBody>
          <a:bodyPr/>
          <a:lstStyle>
            <a:lvl1pPr>
              <a:defRPr sz="2800">
                <a:solidFill>
                  <a:schemeClr val="tx1">
                    <a:tint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 bwMode="ltGray">
          <a:xfrm>
            <a:off x="4714876" y="5429264"/>
            <a:ext cx="4000528" cy="71438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b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 b="0">
                <a:solidFill>
                  <a:schemeClr val="tx1"/>
                </a:solidFill>
              </a:defRPr>
            </a:lvl3pPr>
            <a:lvl4pPr marL="1371600" indent="0" algn="ctr">
              <a:buNone/>
              <a:defRPr sz="1600" b="0">
                <a:solidFill>
                  <a:schemeClr val="tx1"/>
                </a:solidFill>
              </a:defRPr>
            </a:lvl4pPr>
            <a:lvl5pPr marL="1828800" indent="0" algn="ctr">
              <a:buNone/>
              <a:defRPr sz="1600" b="0">
                <a:solidFill>
                  <a:schemeClr val="tx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0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8859915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28596" y="6"/>
            <a:ext cx="8286808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6766" cy="1143000"/>
          </a:xfrm>
        </p:spPr>
        <p:txBody>
          <a:bodyPr/>
          <a:lstStyle>
            <a:lvl1pPr algn="l"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CE3B-2402-4830-A2E1-7CD8D195F855}" type="datetimeFigureOut">
              <a:rPr lang="ko-KR" altLang="en-US" smtClean="0"/>
              <a:pPr/>
              <a:t>2011-11-08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DAAB1-B67F-432F-B52A-50599EE8713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CE3B-2402-4830-A2E1-7CD8D195F855}" type="datetimeFigureOut">
              <a:rPr lang="ko-KR" altLang="en-US" smtClean="0"/>
              <a:pPr/>
              <a:t>2011-11-08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DAAB1-B67F-432F-B52A-50599EE8713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 bwMode="invGray">
          <a:xfrm>
            <a:off x="285720" y="263808"/>
            <a:ext cx="8858280" cy="664862"/>
          </a:xfrm>
          <a:prstGeom prst="rect">
            <a:avLst/>
          </a:prstGeom>
          <a:solidFill>
            <a:schemeClr val="tx1">
              <a:tint val="95000"/>
              <a:alpha val="69804"/>
            </a:scheme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 bwMode="invGray">
          <a:xfrm>
            <a:off x="500034" y="285728"/>
            <a:ext cx="8143932" cy="642942"/>
          </a:xfrm>
          <a:noFill/>
        </p:spPr>
        <p:txBody>
          <a:bodyPr anchor="b">
            <a:noAutofit/>
          </a:bodyPr>
          <a:lstStyle>
            <a:lvl1pPr algn="l">
              <a:defRPr sz="2800" b="1">
                <a:ln w="9525" cmpd="sng">
                  <a:noFill/>
                </a:ln>
                <a:solidFill>
                  <a:schemeClr val="bg1"/>
                </a:solidFill>
                <a:effectLst>
                  <a:outerShdw blurRad="44450" dist="25400" dir="2700000" algn="tl" rotWithShape="0">
                    <a:schemeClr val="tx1">
                      <a:alpha val="51000"/>
                    </a:scheme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00034" y="1006230"/>
            <a:ext cx="2214578" cy="535172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CE3B-2402-4830-A2E1-7CD8D195F855}" type="datetimeFigureOut">
              <a:rPr lang="ko-KR" altLang="en-US" smtClean="0"/>
              <a:pPr/>
              <a:t>2011-11-08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DAAB1-B67F-432F-B52A-50599EE8713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5" name="내용 개체 틀 14"/>
          <p:cNvSpPr>
            <a:spLocks noGrp="1"/>
          </p:cNvSpPr>
          <p:nvPr>
            <p:ph sz="quarter" idx="1"/>
          </p:nvPr>
        </p:nvSpPr>
        <p:spPr>
          <a:xfrm>
            <a:off x="2786064" y="1000108"/>
            <a:ext cx="5857875" cy="5357830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3571876"/>
            <a:ext cx="9144000" cy="3286126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3571876"/>
            <a:ext cx="3286148" cy="113824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00034" y="4714884"/>
            <a:ext cx="3286148" cy="11430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CE3B-2402-4830-A2E1-7CD8D195F855}" type="datetimeFigureOut">
              <a:rPr lang="ko-KR" altLang="en-US" smtClean="0"/>
              <a:pPr/>
              <a:t>2011-11-08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572272"/>
            <a:ext cx="2895600" cy="29775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DAAB1-B67F-432F-B52A-50599EE8713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그림 개체 틀 7"/>
          <p:cNvSpPr>
            <a:spLocks noGrp="1"/>
          </p:cNvSpPr>
          <p:nvPr>
            <p:ph type="pic" idx="1"/>
          </p:nvPr>
        </p:nvSpPr>
        <p:spPr>
          <a:xfrm>
            <a:off x="4000496" y="1071546"/>
            <a:ext cx="4214842" cy="4714908"/>
          </a:xfrm>
          <a:solidFill>
            <a:schemeClr val="tx2"/>
          </a:solidFill>
          <a:ln w="152400" cap="rnd">
            <a:solidFill>
              <a:srgbClr val="FFFFFF"/>
            </a:solidFill>
            <a:round/>
          </a:ln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scene3d>
            <a:camera prst="orthographicFront"/>
            <a:lightRig rig="twoPt" dir="t">
              <a:rot lat="0" lon="0" rev="10800000"/>
            </a:lightRig>
          </a:scene3d>
          <a:sp3d contourW="6350">
            <a:bevelT w="50800" h="16510"/>
            <a:contourClr>
              <a:srgbClr val="C0C0C0"/>
            </a:contourClr>
          </a:sp3d>
        </p:spPr>
        <p:txBody>
          <a:bodyPr/>
          <a:lstStyle>
            <a:lvl1pPr marL="0" indent="0">
              <a:buNone/>
              <a:defRPr sz="3200">
                <a:solidFill>
                  <a:schemeClr val="tx2">
                    <a:tint val="10000"/>
                  </a:schemeClr>
                </a:solidFill>
                <a:effectLst>
                  <a:outerShdw blurRad="50800" dist="50800" dir="5400000" algn="tl" rotWithShape="0">
                    <a:srgbClr val="000000">
                      <a:alpha val="58000"/>
                    </a:srgbClr>
                  </a:outerShdw>
                </a:effectLst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0" y="2380"/>
            <a:ext cx="9144000" cy="283348"/>
          </a:xfrm>
          <a:prstGeom prst="rect">
            <a:avLst/>
          </a:prstGeom>
          <a:solidFill>
            <a:schemeClr val="accent4"/>
          </a:solidFill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12353" y="274638"/>
            <a:ext cx="8545927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572272"/>
            <a:ext cx="2133600" cy="285752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43ACE3B-2402-4830-A2E1-7CD8D195F855}" type="datetimeFigureOut">
              <a:rPr lang="ko-KR" altLang="en-US" smtClean="0"/>
              <a:pPr/>
              <a:t>2011-11-08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572272"/>
            <a:ext cx="2895600" cy="285752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572272"/>
            <a:ext cx="2133600" cy="285752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BDDAAB1-B67F-432F-B52A-50599EE8713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1" hangingPunct="1">
        <a:spcBef>
          <a:spcPct val="0"/>
        </a:spcBef>
        <a:buNone/>
        <a:defRPr kumimoji="0" sz="4400" b="0" kern="1200" spc="100" dirty="0">
          <a:ln w="18000">
            <a:noFill/>
            <a:prstDash val="solid"/>
          </a:ln>
          <a:solidFill>
            <a:schemeClr val="tx1"/>
          </a:solidFill>
          <a:effectLst>
            <a:outerShdw blurRad="44450" dist="25400" dir="2700000" algn="tl" rotWithShape="0">
              <a:schemeClr val="bg1">
                <a:alpha val="51000"/>
              </a:schemeClr>
            </a:outerShdw>
          </a:effectLst>
          <a:latin typeface="+mj-lt"/>
          <a:ea typeface="+mj-ea"/>
          <a:cs typeface="+mj-cs"/>
        </a:defRPr>
      </a:lvl1pPr>
      <a:lvl2pPr eaLnBrk="1" latinLnBrk="1" hangingPunct="1">
        <a:defRPr kumimoji="0">
          <a:solidFill>
            <a:schemeClr val="tx2"/>
          </a:solidFill>
        </a:defRPr>
      </a:lvl2pPr>
      <a:lvl3pPr eaLnBrk="1" latinLnBrk="1" hangingPunct="1">
        <a:defRPr kumimoji="0">
          <a:solidFill>
            <a:schemeClr val="tx2"/>
          </a:solidFill>
        </a:defRPr>
      </a:lvl3pPr>
      <a:lvl4pPr eaLnBrk="1" latinLnBrk="1" hangingPunct="1">
        <a:defRPr kumimoji="0">
          <a:solidFill>
            <a:schemeClr val="tx2"/>
          </a:solidFill>
        </a:defRPr>
      </a:lvl4pPr>
      <a:lvl5pPr eaLnBrk="1" latinLnBrk="1" hangingPunct="1">
        <a:defRPr kumimoji="0">
          <a:solidFill>
            <a:schemeClr val="tx2"/>
          </a:solidFill>
        </a:defRPr>
      </a:lvl5pPr>
      <a:lvl6pPr eaLnBrk="1" latinLnBrk="1" hangingPunct="1">
        <a:defRPr kumimoji="0">
          <a:solidFill>
            <a:schemeClr val="tx2"/>
          </a:solidFill>
        </a:defRPr>
      </a:lvl6pPr>
      <a:lvl7pPr eaLnBrk="1" latinLnBrk="1" hangingPunct="1">
        <a:defRPr kumimoji="0">
          <a:solidFill>
            <a:schemeClr val="tx2"/>
          </a:solidFill>
        </a:defRPr>
      </a:lvl7pPr>
      <a:lvl8pPr eaLnBrk="1" latinLnBrk="1" hangingPunct="1">
        <a:defRPr kumimoji="0">
          <a:solidFill>
            <a:schemeClr val="tx2"/>
          </a:solidFill>
        </a:defRPr>
      </a:lvl8pPr>
      <a:lvl9pPr eaLnBrk="1" latinLnBrk="1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1" hangingPunct="1">
        <a:spcBef>
          <a:spcPct val="20000"/>
        </a:spcBef>
        <a:buFont typeface="Arial"/>
        <a:buChar char="•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Font typeface="Arial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1" hangingPunct="1">
        <a:spcBef>
          <a:spcPct val="20000"/>
        </a:spcBef>
        <a:buClr>
          <a:schemeClr val="accent1"/>
        </a:buClr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1"/>
        </a:buClr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0755639">
            <a:off x="482940" y="1790223"/>
            <a:ext cx="784887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b="1" dirty="0" err="1">
                <a:latin typeface="HY견고딕" pitchFamily="18" charset="-127"/>
                <a:ea typeface="HY견고딕" pitchFamily="18" charset="-127"/>
              </a:rPr>
              <a:t>준정다면체</a:t>
            </a:r>
            <a:endParaRPr lang="ko-KR" altLang="en-US" sz="6600" dirty="0">
              <a:latin typeface="HY견고딕" pitchFamily="18" charset="-127"/>
              <a:ea typeface="HY견고딕" pitchFamily="18" charset="-127"/>
            </a:endParaRPr>
          </a:p>
          <a:p>
            <a:endParaRPr lang="ko-KR" alt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915816" y="4797152"/>
            <a:ext cx="6048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/>
              <a:t>경상남도 </a:t>
            </a:r>
            <a:r>
              <a:rPr lang="ko-KR" altLang="en-US" b="1" dirty="0" err="1"/>
              <a:t>창원교육지원청</a:t>
            </a:r>
            <a:endParaRPr lang="ko-KR" altLang="en-US" dirty="0"/>
          </a:p>
          <a:p>
            <a:r>
              <a:rPr lang="en-US" altLang="ko-KR" dirty="0" smtClean="0"/>
              <a:t>  </a:t>
            </a:r>
            <a:r>
              <a:rPr lang="ko-KR" altLang="en-US" dirty="0" smtClean="0"/>
              <a:t>제 </a:t>
            </a:r>
            <a:r>
              <a:rPr lang="en-US" altLang="ko-KR" dirty="0" smtClean="0"/>
              <a:t>2 </a:t>
            </a:r>
            <a:r>
              <a:rPr lang="ko-KR" altLang="en-US" dirty="0" smtClean="0"/>
              <a:t>영재교육원 </a:t>
            </a:r>
            <a:r>
              <a:rPr lang="ko-KR" altLang="en-US" dirty="0" err="1" smtClean="0"/>
              <a:t>중학수학심화반</a:t>
            </a:r>
            <a:r>
              <a:rPr lang="ko-KR" altLang="en-US" dirty="0" smtClean="0"/>
              <a:t>  </a:t>
            </a:r>
            <a:endParaRPr lang="en-US" altLang="ko-KR" dirty="0"/>
          </a:p>
          <a:p>
            <a:r>
              <a:rPr lang="en-US" altLang="ko-KR" dirty="0" smtClean="0"/>
              <a:t>   </a:t>
            </a:r>
            <a:r>
              <a:rPr lang="ko-KR" altLang="en-US" dirty="0" smtClean="0"/>
              <a:t>김서영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장지희</a:t>
            </a:r>
            <a:r>
              <a:rPr lang="en-US" altLang="ko-KR" dirty="0" smtClean="0"/>
              <a:t>, </a:t>
            </a:r>
            <a:r>
              <a:rPr lang="ko-KR" altLang="en-US" dirty="0" smtClean="0"/>
              <a:t>유경민</a:t>
            </a:r>
            <a:r>
              <a:rPr lang="en-US" altLang="ko-KR" dirty="0" smtClean="0"/>
              <a:t>,</a:t>
            </a:r>
            <a:r>
              <a:rPr lang="ko-KR" altLang="en-US" dirty="0" err="1" smtClean="0"/>
              <a:t>전채운</a:t>
            </a:r>
            <a:r>
              <a:rPr lang="en-US" altLang="ko-KR" dirty="0" smtClean="0"/>
              <a:t>, </a:t>
            </a:r>
            <a:r>
              <a:rPr lang="ko-KR" altLang="en-US" dirty="0" smtClean="0"/>
              <a:t>한영채</a:t>
            </a:r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1505" name="_x67759016" descr="EMB0000123438e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42918"/>
            <a:ext cx="2643206" cy="244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928926" y="571480"/>
            <a:ext cx="564360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8. </a:t>
            </a:r>
            <a:r>
              <a:rPr lang="ko-KR" altLang="en-US" dirty="0" smtClean="0"/>
              <a:t>부풀린 </a:t>
            </a:r>
            <a:r>
              <a:rPr lang="ko-KR" altLang="en-US" dirty="0" err="1" smtClean="0"/>
              <a:t>육팔면체</a:t>
            </a:r>
            <a:endParaRPr lang="ko-KR" altLang="en-US" dirty="0" smtClean="0"/>
          </a:p>
          <a:p>
            <a:endParaRPr lang="en-US" altLang="ko-KR" dirty="0" smtClean="0"/>
          </a:p>
          <a:p>
            <a:r>
              <a:rPr lang="ko-KR" altLang="en-US" dirty="0" err="1" smtClean="0"/>
              <a:t>꼭짓점</a:t>
            </a:r>
            <a:r>
              <a:rPr lang="ko-KR" altLang="en-US" dirty="0" smtClean="0"/>
              <a:t> </a:t>
            </a:r>
            <a:r>
              <a:rPr lang="en-US" altLang="ko-KR" dirty="0" smtClean="0"/>
              <a:t>24</a:t>
            </a:r>
            <a:r>
              <a:rPr lang="ko-KR" altLang="en-US" dirty="0" smtClean="0"/>
              <a:t>개</a:t>
            </a:r>
            <a:r>
              <a:rPr lang="en-US" altLang="ko-KR" dirty="0" smtClean="0"/>
              <a:t>, </a:t>
            </a:r>
            <a:r>
              <a:rPr lang="ko-KR" altLang="en-US" dirty="0" smtClean="0"/>
              <a:t>모서리 </a:t>
            </a:r>
            <a:r>
              <a:rPr lang="en-US" altLang="ko-KR" dirty="0" smtClean="0"/>
              <a:t>48</a:t>
            </a:r>
            <a:r>
              <a:rPr lang="ko-KR" altLang="en-US" dirty="0" smtClean="0"/>
              <a:t>개</a:t>
            </a:r>
            <a:r>
              <a:rPr lang="en-US" altLang="ko-KR" dirty="0" smtClean="0"/>
              <a:t>, </a:t>
            </a:r>
            <a:r>
              <a:rPr lang="ko-KR" altLang="en-US" dirty="0" smtClean="0"/>
              <a:t>면 </a:t>
            </a:r>
            <a:r>
              <a:rPr lang="en-US" altLang="ko-KR" dirty="0" smtClean="0"/>
              <a:t>26</a:t>
            </a:r>
            <a:r>
              <a:rPr lang="ko-KR" altLang="en-US" dirty="0" smtClean="0"/>
              <a:t>개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정삼각혐</a:t>
            </a:r>
            <a:r>
              <a:rPr lang="ko-KR" altLang="en-US" dirty="0" smtClean="0"/>
              <a:t> </a:t>
            </a:r>
            <a:r>
              <a:rPr lang="en-US" altLang="ko-KR" dirty="0" smtClean="0"/>
              <a:t>8</a:t>
            </a:r>
            <a:r>
              <a:rPr lang="ko-KR" altLang="en-US" dirty="0" smtClean="0"/>
              <a:t>개</a:t>
            </a:r>
            <a:r>
              <a:rPr lang="en-US" altLang="ko-KR" dirty="0" smtClean="0"/>
              <a:t>+ </a:t>
            </a:r>
            <a:r>
              <a:rPr lang="ko-KR" altLang="en-US" dirty="0" smtClean="0"/>
              <a:t>정사각형 </a:t>
            </a:r>
            <a:r>
              <a:rPr lang="en-US" altLang="ko-KR" dirty="0" smtClean="0"/>
              <a:t>18</a:t>
            </a:r>
            <a:r>
              <a:rPr lang="ko-KR" altLang="en-US" dirty="0" smtClean="0"/>
              <a:t>개</a:t>
            </a:r>
            <a:r>
              <a:rPr lang="en-US" altLang="ko-KR" dirty="0" smtClean="0"/>
              <a:t>)</a:t>
            </a:r>
            <a:endParaRPr lang="ko-KR" altLang="en-US" dirty="0" smtClean="0"/>
          </a:p>
          <a:p>
            <a:r>
              <a:rPr lang="ko-KR" altLang="en-US" dirty="0" smtClean="0"/>
              <a:t>위에서 말한 </a:t>
            </a:r>
            <a:r>
              <a:rPr lang="ko-KR" altLang="en-US" dirty="0" err="1" smtClean="0"/>
              <a:t>육팔면체를</a:t>
            </a:r>
            <a:r>
              <a:rPr lang="ko-KR" altLang="en-US" dirty="0" smtClean="0"/>
              <a:t> 부풀려서 만들어진 모양입니다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r>
              <a:rPr lang="ko-KR" altLang="en-US" dirty="0" err="1" smtClean="0"/>
              <a:t>육팔면체에</a:t>
            </a:r>
            <a:r>
              <a:rPr lang="ko-KR" altLang="en-US" dirty="0" smtClean="0"/>
              <a:t> 없던 새로운 정사각형 </a:t>
            </a:r>
            <a:r>
              <a:rPr lang="en-US" altLang="ko-KR" dirty="0" smtClean="0"/>
              <a:t>12</a:t>
            </a:r>
            <a:r>
              <a:rPr lang="ko-KR" altLang="en-US" dirty="0" smtClean="0"/>
              <a:t>개는 정육면체나 정팔면체의 모서리 수와 같습니다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1507" name="_x67759896" descr="EMB0000123438d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00438"/>
            <a:ext cx="2643207" cy="244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928926" y="3500438"/>
            <a:ext cx="55007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9. </a:t>
            </a:r>
            <a:r>
              <a:rPr lang="ko-KR" altLang="en-US" dirty="0" smtClean="0"/>
              <a:t>부풀린 </a:t>
            </a:r>
            <a:r>
              <a:rPr lang="ko-KR" altLang="en-US" dirty="0" err="1" smtClean="0"/>
              <a:t>십이이십면체</a:t>
            </a:r>
            <a:endParaRPr lang="ko-KR" altLang="en-US" dirty="0" smtClean="0"/>
          </a:p>
          <a:p>
            <a:endParaRPr lang="en-US" altLang="ko-KR" dirty="0" smtClean="0"/>
          </a:p>
          <a:p>
            <a:r>
              <a:rPr lang="ko-KR" altLang="en-US" dirty="0" err="1" smtClean="0"/>
              <a:t>꼭짓점</a:t>
            </a:r>
            <a:r>
              <a:rPr lang="ko-KR" altLang="en-US" dirty="0" smtClean="0"/>
              <a:t> </a:t>
            </a:r>
            <a:r>
              <a:rPr lang="en-US" altLang="ko-KR" dirty="0" smtClean="0"/>
              <a:t>60</a:t>
            </a:r>
            <a:r>
              <a:rPr lang="ko-KR" altLang="en-US" dirty="0" smtClean="0"/>
              <a:t>개</a:t>
            </a:r>
            <a:r>
              <a:rPr lang="en-US" altLang="ko-KR" dirty="0" smtClean="0"/>
              <a:t>, </a:t>
            </a:r>
            <a:r>
              <a:rPr lang="ko-KR" altLang="en-US" dirty="0" smtClean="0"/>
              <a:t>모서리 </a:t>
            </a:r>
            <a:r>
              <a:rPr lang="en-US" altLang="ko-KR" dirty="0" smtClean="0"/>
              <a:t>120</a:t>
            </a:r>
            <a:r>
              <a:rPr lang="ko-KR" altLang="en-US" dirty="0" smtClean="0"/>
              <a:t>개</a:t>
            </a:r>
            <a:r>
              <a:rPr lang="en-US" altLang="ko-KR" dirty="0" smtClean="0"/>
              <a:t>, </a:t>
            </a:r>
            <a:r>
              <a:rPr lang="ko-KR" altLang="en-US" dirty="0" smtClean="0"/>
              <a:t>면 </a:t>
            </a:r>
            <a:r>
              <a:rPr lang="en-US" altLang="ko-KR" dirty="0" smtClean="0"/>
              <a:t>62</a:t>
            </a:r>
            <a:r>
              <a:rPr lang="ko-KR" altLang="en-US" dirty="0" smtClean="0"/>
              <a:t>개</a:t>
            </a:r>
            <a:r>
              <a:rPr lang="en-US" altLang="ko-KR" dirty="0" smtClean="0"/>
              <a:t>(</a:t>
            </a:r>
            <a:r>
              <a:rPr lang="ko-KR" altLang="en-US" dirty="0" smtClean="0"/>
              <a:t>정삼각형 </a:t>
            </a:r>
            <a:r>
              <a:rPr lang="en-US" altLang="ko-KR" dirty="0" smtClean="0"/>
              <a:t>20</a:t>
            </a:r>
            <a:r>
              <a:rPr lang="ko-KR" altLang="en-US" dirty="0" smtClean="0"/>
              <a:t>개</a:t>
            </a:r>
            <a:r>
              <a:rPr lang="en-US" altLang="ko-KR" dirty="0" smtClean="0"/>
              <a:t>+</a:t>
            </a:r>
            <a:r>
              <a:rPr lang="ko-KR" altLang="en-US" dirty="0" smtClean="0"/>
              <a:t>정사각형</a:t>
            </a:r>
            <a:r>
              <a:rPr lang="en-US" altLang="ko-KR" dirty="0" smtClean="0"/>
              <a:t>30</a:t>
            </a:r>
            <a:r>
              <a:rPr lang="ko-KR" altLang="en-US" dirty="0" smtClean="0"/>
              <a:t>개</a:t>
            </a:r>
            <a:r>
              <a:rPr lang="en-US" altLang="ko-KR" dirty="0" smtClean="0"/>
              <a:t>+</a:t>
            </a:r>
            <a:r>
              <a:rPr lang="ko-KR" altLang="en-US" dirty="0" smtClean="0"/>
              <a:t>정오각형 </a:t>
            </a:r>
            <a:r>
              <a:rPr lang="en-US" altLang="ko-KR" dirty="0" smtClean="0"/>
              <a:t>12</a:t>
            </a:r>
            <a:r>
              <a:rPr lang="ko-KR" altLang="en-US" dirty="0" smtClean="0"/>
              <a:t>개</a:t>
            </a:r>
            <a:r>
              <a:rPr lang="en-US" altLang="ko-KR" dirty="0" smtClean="0"/>
              <a:t>)</a:t>
            </a:r>
            <a:endParaRPr lang="ko-KR" altLang="en-US" dirty="0" smtClean="0"/>
          </a:p>
          <a:p>
            <a:r>
              <a:rPr lang="ko-KR" altLang="en-US" dirty="0" smtClean="0"/>
              <a:t>위에서 말한 </a:t>
            </a:r>
            <a:r>
              <a:rPr lang="ko-KR" altLang="en-US" dirty="0" err="1" smtClean="0"/>
              <a:t>십이이십면체를</a:t>
            </a:r>
            <a:r>
              <a:rPr lang="ko-KR" altLang="en-US" dirty="0" smtClean="0"/>
              <a:t> 부풀려서 만든 모양입니다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r>
              <a:rPr lang="ko-KR" altLang="en-US" dirty="0" err="1" smtClean="0"/>
              <a:t>십이이십면체에</a:t>
            </a:r>
            <a:r>
              <a:rPr lang="ko-KR" altLang="en-US" dirty="0" smtClean="0"/>
              <a:t> 없던 정사각형 </a:t>
            </a:r>
            <a:r>
              <a:rPr lang="en-US" altLang="ko-KR" dirty="0" smtClean="0"/>
              <a:t>30</a:t>
            </a:r>
            <a:r>
              <a:rPr lang="ko-KR" altLang="en-US" dirty="0" smtClean="0"/>
              <a:t>개는 </a:t>
            </a:r>
            <a:r>
              <a:rPr lang="ko-KR" altLang="en-US" dirty="0" err="1" smtClean="0"/>
              <a:t>정십이면체나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정이십면체의</a:t>
            </a:r>
            <a:r>
              <a:rPr lang="ko-KR" altLang="en-US" dirty="0" smtClean="0"/>
              <a:t> 모서리 수와 같습니다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endParaRPr lang="ko-KR" altLang="en-US" dirty="0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500438"/>
            <a:ext cx="272415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500438"/>
            <a:ext cx="273367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3500438"/>
            <a:ext cx="273367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3500438"/>
            <a:ext cx="27241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282" y="571480"/>
            <a:ext cx="27051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5720" y="571480"/>
            <a:ext cx="273367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5720" y="571480"/>
            <a:ext cx="276225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85720" y="571480"/>
            <a:ext cx="271462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3553" name="_x67761256" descr="EMB0000123438d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42918"/>
            <a:ext cx="2643206" cy="244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928926" y="642918"/>
            <a:ext cx="60722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10</a:t>
            </a:r>
            <a:r>
              <a:rPr lang="en-US" altLang="ko-KR" dirty="0" smtClean="0"/>
              <a:t>. </a:t>
            </a:r>
            <a:r>
              <a:rPr lang="ko-KR" altLang="en-US" dirty="0" smtClean="0"/>
              <a:t>부풀려 깎은 </a:t>
            </a:r>
            <a:r>
              <a:rPr lang="ko-KR" altLang="en-US" dirty="0" err="1" smtClean="0"/>
              <a:t>육팔면체</a:t>
            </a:r>
            <a:endParaRPr lang="ko-KR" altLang="en-US" dirty="0" smtClean="0"/>
          </a:p>
          <a:p>
            <a:r>
              <a:rPr lang="ko-KR" altLang="en-US" dirty="0" err="1" smtClean="0"/>
              <a:t>꼭짓점</a:t>
            </a:r>
            <a:r>
              <a:rPr lang="ko-KR" altLang="en-US" dirty="0" smtClean="0"/>
              <a:t> </a:t>
            </a:r>
            <a:r>
              <a:rPr lang="en-US" altLang="ko-KR" dirty="0" smtClean="0"/>
              <a:t>48</a:t>
            </a:r>
            <a:r>
              <a:rPr lang="ko-KR" altLang="en-US" dirty="0" smtClean="0"/>
              <a:t>개</a:t>
            </a:r>
            <a:r>
              <a:rPr lang="en-US" altLang="ko-KR" dirty="0" smtClean="0"/>
              <a:t>, </a:t>
            </a:r>
            <a:r>
              <a:rPr lang="ko-KR" altLang="en-US" dirty="0" smtClean="0"/>
              <a:t>모서리 </a:t>
            </a:r>
            <a:r>
              <a:rPr lang="en-US" altLang="ko-KR" dirty="0" smtClean="0"/>
              <a:t>72</a:t>
            </a:r>
            <a:r>
              <a:rPr lang="ko-KR" altLang="en-US" dirty="0" smtClean="0"/>
              <a:t>개</a:t>
            </a:r>
            <a:r>
              <a:rPr lang="en-US" altLang="ko-KR" dirty="0" smtClean="0"/>
              <a:t>, </a:t>
            </a:r>
            <a:r>
              <a:rPr lang="ko-KR" altLang="en-US" dirty="0" smtClean="0"/>
              <a:t>면 </a:t>
            </a:r>
            <a:r>
              <a:rPr lang="en-US" altLang="ko-KR" dirty="0" smtClean="0"/>
              <a:t>26</a:t>
            </a:r>
            <a:r>
              <a:rPr lang="ko-KR" altLang="en-US" dirty="0" smtClean="0"/>
              <a:t>개</a:t>
            </a:r>
            <a:r>
              <a:rPr lang="en-US" altLang="ko-KR" dirty="0" smtClean="0"/>
              <a:t>(</a:t>
            </a:r>
            <a:r>
              <a:rPr lang="ko-KR" altLang="en-US" dirty="0" smtClean="0"/>
              <a:t>정사각형 </a:t>
            </a:r>
            <a:r>
              <a:rPr lang="en-US" altLang="ko-KR" dirty="0" smtClean="0"/>
              <a:t>12</a:t>
            </a:r>
            <a:r>
              <a:rPr lang="ko-KR" altLang="en-US" dirty="0" smtClean="0"/>
              <a:t>개</a:t>
            </a:r>
            <a:r>
              <a:rPr lang="en-US" altLang="ko-KR" dirty="0" smtClean="0"/>
              <a:t>+</a:t>
            </a:r>
            <a:r>
              <a:rPr lang="ko-KR" altLang="en-US" dirty="0" smtClean="0"/>
              <a:t>정육각형 </a:t>
            </a:r>
            <a:r>
              <a:rPr lang="en-US" altLang="ko-KR" dirty="0" smtClean="0"/>
              <a:t>8</a:t>
            </a:r>
            <a:r>
              <a:rPr lang="ko-KR" altLang="en-US" dirty="0" smtClean="0"/>
              <a:t>개</a:t>
            </a:r>
            <a:r>
              <a:rPr lang="en-US" altLang="ko-KR" dirty="0" smtClean="0"/>
              <a:t>+</a:t>
            </a:r>
            <a:r>
              <a:rPr lang="ko-KR" altLang="en-US" dirty="0" smtClean="0"/>
              <a:t>정팔각형 </a:t>
            </a:r>
            <a:r>
              <a:rPr lang="en-US" altLang="ko-KR" dirty="0" smtClean="0"/>
              <a:t>6</a:t>
            </a:r>
            <a:r>
              <a:rPr lang="ko-KR" altLang="en-US" dirty="0" smtClean="0"/>
              <a:t>개</a:t>
            </a:r>
            <a:r>
              <a:rPr lang="en-US" altLang="ko-KR" dirty="0" smtClean="0"/>
              <a:t>)</a:t>
            </a:r>
            <a:endParaRPr lang="ko-KR" altLang="en-US" dirty="0" smtClean="0"/>
          </a:p>
          <a:p>
            <a:r>
              <a:rPr lang="ko-KR" altLang="en-US" dirty="0" err="1" smtClean="0"/>
              <a:t>육팔면체를</a:t>
            </a:r>
            <a:r>
              <a:rPr lang="ko-KR" altLang="en-US" dirty="0" smtClean="0"/>
              <a:t> 다듬어서 만들어진 모양입니다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r>
              <a:rPr lang="ko-KR" altLang="en-US" dirty="0" err="1" smtClean="0"/>
              <a:t>육팔면체의</a:t>
            </a:r>
            <a:r>
              <a:rPr lang="ko-KR" altLang="en-US" dirty="0" smtClean="0"/>
              <a:t> 정삼각형은 정육각형으로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꼭짓점은</a:t>
            </a:r>
            <a:r>
              <a:rPr lang="ko-KR" altLang="en-US" dirty="0" smtClean="0"/>
              <a:t> 정사각형으로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정사각형은 정팔각형으로 바뀌었습니다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r>
              <a:rPr lang="ko-KR" altLang="en-US" dirty="0" smtClean="0"/>
              <a:t>다른 방법으로는 깎은 정육면체를 부풀리거나 정팔면체를 부풀려서 만들 수 있습니다</a:t>
            </a:r>
            <a:r>
              <a:rPr lang="en-US" altLang="ko-KR" dirty="0" smtClean="0"/>
              <a:t>.</a:t>
            </a:r>
            <a:endParaRPr lang="ko-KR" altLang="en-US" dirty="0" smtClean="0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3555" name="_x67757736" descr="EMB0000123438d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71876"/>
            <a:ext cx="2643207" cy="244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928926" y="3571876"/>
            <a:ext cx="60007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11</a:t>
            </a:r>
            <a:r>
              <a:rPr lang="en-US" altLang="ko-KR" dirty="0" smtClean="0"/>
              <a:t>. </a:t>
            </a:r>
            <a:r>
              <a:rPr lang="ko-KR" altLang="en-US" dirty="0" smtClean="0"/>
              <a:t>부풀려 깎은 </a:t>
            </a:r>
            <a:r>
              <a:rPr lang="ko-KR" altLang="en-US" dirty="0" err="1" smtClean="0"/>
              <a:t>십이이십면체</a:t>
            </a:r>
            <a:endParaRPr lang="ko-KR" altLang="en-US" dirty="0" smtClean="0"/>
          </a:p>
          <a:p>
            <a:r>
              <a:rPr lang="ko-KR" altLang="en-US" dirty="0" err="1" smtClean="0"/>
              <a:t>꼭짓점</a:t>
            </a:r>
            <a:r>
              <a:rPr lang="ko-KR" altLang="en-US" dirty="0" smtClean="0"/>
              <a:t> </a:t>
            </a:r>
            <a:r>
              <a:rPr lang="en-US" altLang="ko-KR" dirty="0" smtClean="0"/>
              <a:t>120</a:t>
            </a:r>
            <a:r>
              <a:rPr lang="ko-KR" altLang="en-US" dirty="0" smtClean="0"/>
              <a:t>개</a:t>
            </a:r>
            <a:r>
              <a:rPr lang="en-US" altLang="ko-KR" dirty="0" smtClean="0"/>
              <a:t>, </a:t>
            </a:r>
            <a:r>
              <a:rPr lang="ko-KR" altLang="en-US" dirty="0" smtClean="0"/>
              <a:t>모서리 </a:t>
            </a:r>
            <a:r>
              <a:rPr lang="en-US" altLang="ko-KR" dirty="0" smtClean="0"/>
              <a:t>180</a:t>
            </a:r>
            <a:r>
              <a:rPr lang="ko-KR" altLang="en-US" dirty="0" smtClean="0"/>
              <a:t>개</a:t>
            </a:r>
            <a:r>
              <a:rPr lang="en-US" altLang="ko-KR" dirty="0" smtClean="0"/>
              <a:t>, </a:t>
            </a:r>
            <a:r>
              <a:rPr lang="ko-KR" altLang="en-US" dirty="0" smtClean="0"/>
              <a:t>면 </a:t>
            </a:r>
            <a:r>
              <a:rPr lang="en-US" altLang="ko-KR" dirty="0" smtClean="0"/>
              <a:t>62</a:t>
            </a:r>
            <a:r>
              <a:rPr lang="ko-KR" altLang="en-US" dirty="0" smtClean="0"/>
              <a:t>개</a:t>
            </a:r>
            <a:r>
              <a:rPr lang="en-US" altLang="ko-KR" dirty="0" smtClean="0"/>
              <a:t>(</a:t>
            </a:r>
            <a:r>
              <a:rPr lang="ko-KR" altLang="en-US" dirty="0" smtClean="0"/>
              <a:t>정사각형 </a:t>
            </a:r>
            <a:r>
              <a:rPr lang="en-US" altLang="ko-KR" dirty="0" smtClean="0"/>
              <a:t>30</a:t>
            </a:r>
            <a:r>
              <a:rPr lang="ko-KR" altLang="en-US" dirty="0" smtClean="0"/>
              <a:t>개</a:t>
            </a:r>
            <a:r>
              <a:rPr lang="en-US" altLang="ko-KR" dirty="0" smtClean="0"/>
              <a:t>+</a:t>
            </a:r>
            <a:r>
              <a:rPr lang="ko-KR" altLang="en-US" dirty="0" smtClean="0"/>
              <a:t>정육각형 </a:t>
            </a:r>
            <a:r>
              <a:rPr lang="en-US" altLang="ko-KR" dirty="0" smtClean="0"/>
              <a:t>20</a:t>
            </a:r>
            <a:r>
              <a:rPr lang="ko-KR" altLang="en-US" dirty="0" smtClean="0"/>
              <a:t>개</a:t>
            </a:r>
            <a:r>
              <a:rPr lang="en-US" altLang="ko-KR" dirty="0" smtClean="0"/>
              <a:t>+</a:t>
            </a:r>
            <a:r>
              <a:rPr lang="ko-KR" altLang="en-US" dirty="0" err="1" smtClean="0"/>
              <a:t>정십각형</a:t>
            </a:r>
            <a:r>
              <a:rPr lang="ko-KR" altLang="en-US" dirty="0" smtClean="0"/>
              <a:t> </a:t>
            </a:r>
            <a:r>
              <a:rPr lang="en-US" altLang="ko-KR" dirty="0" smtClean="0"/>
              <a:t>12</a:t>
            </a:r>
            <a:r>
              <a:rPr lang="ko-KR" altLang="en-US" dirty="0" smtClean="0"/>
              <a:t>개</a:t>
            </a:r>
            <a:r>
              <a:rPr lang="en-US" altLang="ko-KR" dirty="0" smtClean="0"/>
              <a:t>)</a:t>
            </a:r>
            <a:endParaRPr lang="ko-KR" altLang="en-US" dirty="0" smtClean="0"/>
          </a:p>
          <a:p>
            <a:r>
              <a:rPr lang="ko-KR" altLang="en-US" dirty="0" err="1" smtClean="0"/>
              <a:t>십이이십면체를</a:t>
            </a:r>
            <a:r>
              <a:rPr lang="ko-KR" altLang="en-US" dirty="0" smtClean="0"/>
              <a:t> 다듬어서 만들어진 모양입니다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r>
              <a:rPr lang="ko-KR" altLang="en-US" dirty="0" err="1" smtClean="0"/>
              <a:t>십이이십면체의</a:t>
            </a:r>
            <a:r>
              <a:rPr lang="ko-KR" altLang="en-US" dirty="0" smtClean="0"/>
              <a:t> 정삼각형은 정육각형으로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꼭짓점은</a:t>
            </a:r>
            <a:r>
              <a:rPr lang="ko-KR" altLang="en-US" dirty="0" smtClean="0"/>
              <a:t> 정사각형으로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정오각형은 </a:t>
            </a:r>
            <a:r>
              <a:rPr lang="ko-KR" altLang="en-US" dirty="0" err="1" smtClean="0"/>
              <a:t>정십각형으로</a:t>
            </a:r>
            <a:r>
              <a:rPr lang="ko-KR" altLang="en-US" dirty="0" smtClean="0"/>
              <a:t> 바뀌었습니다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r>
              <a:rPr lang="ko-KR" altLang="en-US" dirty="0" smtClean="0"/>
              <a:t>다른 방법으로는 깎은 </a:t>
            </a:r>
            <a:r>
              <a:rPr lang="ko-KR" altLang="en-US" dirty="0" err="1" smtClean="0"/>
              <a:t>정십이면체를</a:t>
            </a:r>
            <a:r>
              <a:rPr lang="ko-KR" altLang="en-US" dirty="0" smtClean="0"/>
              <a:t> 부풀리거나 깎은 </a:t>
            </a:r>
            <a:r>
              <a:rPr lang="ko-KR" altLang="en-US" dirty="0" err="1" smtClean="0"/>
              <a:t>정이십면체를</a:t>
            </a:r>
            <a:r>
              <a:rPr lang="ko-KR" altLang="en-US" dirty="0" smtClean="0"/>
              <a:t> 부풀려서 만들 수 있습니다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endParaRPr lang="ko-KR" altLang="en-US" dirty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642918"/>
            <a:ext cx="2643206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642918"/>
            <a:ext cx="250033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64" y="571480"/>
            <a:ext cx="256222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642918"/>
            <a:ext cx="27527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123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428604"/>
            <a:ext cx="7027371" cy="6068470"/>
          </a:xfrm>
          <a:prstGeom prst="rect">
            <a:avLst/>
          </a:prstGeom>
        </p:spPr>
      </p:pic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1234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285728"/>
            <a:ext cx="6157456" cy="6286544"/>
          </a:xfr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2529" name="_x67759656" descr="EMB0000123438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00042"/>
            <a:ext cx="2643206" cy="2448000"/>
          </a:xfrm>
          <a:prstGeom prst="rect">
            <a:avLst/>
          </a:prstGeom>
          <a:noFill/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2531" name="_x67758616" descr="EMB0000123438d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429000"/>
            <a:ext cx="2643206" cy="244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928926" y="500043"/>
            <a:ext cx="6072230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700" dirty="0" smtClean="0"/>
              <a:t>12. </a:t>
            </a:r>
            <a:r>
              <a:rPr lang="ko-KR" altLang="en-US" sz="1700" dirty="0" smtClean="0"/>
              <a:t>다듬은 </a:t>
            </a:r>
            <a:r>
              <a:rPr lang="ko-KR" altLang="en-US" sz="1700" dirty="0" err="1" smtClean="0"/>
              <a:t>육팔면체</a:t>
            </a:r>
            <a:endParaRPr lang="ko-KR" altLang="en-US" sz="1700" dirty="0" smtClean="0"/>
          </a:p>
          <a:p>
            <a:endParaRPr lang="en-US" altLang="ko-KR" sz="1700" dirty="0" smtClean="0"/>
          </a:p>
          <a:p>
            <a:r>
              <a:rPr lang="ko-KR" altLang="en-US" sz="1700" dirty="0" err="1" smtClean="0"/>
              <a:t>꼭짓점</a:t>
            </a:r>
            <a:r>
              <a:rPr lang="ko-KR" altLang="en-US" sz="1700" dirty="0" smtClean="0"/>
              <a:t> </a:t>
            </a:r>
            <a:r>
              <a:rPr lang="en-US" altLang="ko-KR" sz="1700" dirty="0" smtClean="0"/>
              <a:t>24</a:t>
            </a:r>
            <a:r>
              <a:rPr lang="ko-KR" altLang="en-US" sz="1700" dirty="0" smtClean="0"/>
              <a:t>개</a:t>
            </a:r>
            <a:r>
              <a:rPr lang="en-US" altLang="ko-KR" sz="1700" dirty="0" smtClean="0"/>
              <a:t>, </a:t>
            </a:r>
            <a:r>
              <a:rPr lang="ko-KR" altLang="en-US" sz="1700" dirty="0" smtClean="0"/>
              <a:t>모서리 </a:t>
            </a:r>
            <a:r>
              <a:rPr lang="en-US" altLang="ko-KR" sz="1700" dirty="0" smtClean="0"/>
              <a:t>60</a:t>
            </a:r>
            <a:r>
              <a:rPr lang="ko-KR" altLang="en-US" sz="1700" dirty="0" smtClean="0"/>
              <a:t>개</a:t>
            </a:r>
            <a:r>
              <a:rPr lang="en-US" altLang="ko-KR" sz="1700" dirty="0" smtClean="0"/>
              <a:t>, </a:t>
            </a:r>
            <a:r>
              <a:rPr lang="ko-KR" altLang="en-US" sz="1700" dirty="0" smtClean="0"/>
              <a:t>면 </a:t>
            </a:r>
            <a:r>
              <a:rPr lang="en-US" altLang="ko-KR" sz="1700" dirty="0" smtClean="0"/>
              <a:t>38</a:t>
            </a:r>
            <a:r>
              <a:rPr lang="ko-KR" altLang="en-US" sz="1700" dirty="0" smtClean="0"/>
              <a:t>개</a:t>
            </a:r>
            <a:r>
              <a:rPr lang="en-US" altLang="ko-KR" sz="1700" dirty="0" smtClean="0"/>
              <a:t>(</a:t>
            </a:r>
            <a:r>
              <a:rPr lang="ko-KR" altLang="en-US" sz="1700" dirty="0" smtClean="0"/>
              <a:t>정삼각형 </a:t>
            </a:r>
            <a:r>
              <a:rPr lang="en-US" altLang="ko-KR" sz="1700" dirty="0" smtClean="0"/>
              <a:t>32</a:t>
            </a:r>
            <a:r>
              <a:rPr lang="ko-KR" altLang="en-US" sz="1700" dirty="0" smtClean="0"/>
              <a:t>개</a:t>
            </a:r>
            <a:r>
              <a:rPr lang="en-US" altLang="ko-KR" sz="1700" dirty="0" smtClean="0"/>
              <a:t>+ </a:t>
            </a:r>
            <a:r>
              <a:rPr lang="ko-KR" altLang="en-US" sz="1700" dirty="0" smtClean="0"/>
              <a:t>정사각형 </a:t>
            </a:r>
            <a:r>
              <a:rPr lang="en-US" altLang="ko-KR" sz="1700" dirty="0" smtClean="0"/>
              <a:t>6</a:t>
            </a:r>
            <a:r>
              <a:rPr lang="ko-KR" altLang="en-US" sz="1700" dirty="0" smtClean="0"/>
              <a:t>개</a:t>
            </a:r>
            <a:r>
              <a:rPr lang="en-US" altLang="ko-KR" sz="1700" dirty="0" smtClean="0"/>
              <a:t>)</a:t>
            </a:r>
            <a:endParaRPr lang="ko-KR" altLang="en-US" sz="1700" dirty="0" smtClean="0"/>
          </a:p>
          <a:p>
            <a:r>
              <a:rPr lang="ko-KR" altLang="en-US" sz="1700" dirty="0" smtClean="0"/>
              <a:t>정육면체를 다듬어서 만들어진 모양입니다</a:t>
            </a:r>
            <a:r>
              <a:rPr lang="en-US" altLang="ko-KR" sz="1700" dirty="0" smtClean="0"/>
              <a:t>.</a:t>
            </a:r>
            <a:endParaRPr lang="ko-KR" altLang="en-US" sz="1700" dirty="0" smtClean="0"/>
          </a:p>
          <a:p>
            <a:r>
              <a:rPr lang="ko-KR" altLang="en-US" sz="1700" dirty="0" smtClean="0"/>
              <a:t>정육면체에 없던 </a:t>
            </a:r>
            <a:r>
              <a:rPr lang="en-US" altLang="ko-KR" sz="1700" dirty="0" smtClean="0"/>
              <a:t>32</a:t>
            </a:r>
            <a:r>
              <a:rPr lang="ko-KR" altLang="en-US" sz="1700" dirty="0" smtClean="0"/>
              <a:t>개의 정삼각형 중 다른 정삼각형 </a:t>
            </a:r>
            <a:r>
              <a:rPr lang="en-US" altLang="ko-KR" sz="1700" dirty="0" smtClean="0"/>
              <a:t>3</a:t>
            </a:r>
            <a:r>
              <a:rPr lang="ko-KR" altLang="en-US" sz="1700" dirty="0" smtClean="0"/>
              <a:t>개와 맞대고 있는 정삼각형 </a:t>
            </a:r>
            <a:r>
              <a:rPr lang="en-US" altLang="ko-KR" sz="1700" dirty="0" smtClean="0"/>
              <a:t>8</a:t>
            </a:r>
            <a:r>
              <a:rPr lang="ko-KR" altLang="en-US" sz="1700" dirty="0" smtClean="0"/>
              <a:t>개는 정육면체의 </a:t>
            </a:r>
            <a:r>
              <a:rPr lang="ko-KR" altLang="en-US" sz="1700" dirty="0" err="1" smtClean="0"/>
              <a:t>꼭짓점이</a:t>
            </a:r>
            <a:r>
              <a:rPr lang="en-US" altLang="ko-KR" sz="1700" dirty="0" smtClean="0"/>
              <a:t>, </a:t>
            </a:r>
            <a:r>
              <a:rPr lang="ko-KR" altLang="en-US" sz="1700" dirty="0" smtClean="0"/>
              <a:t>다른 정삼각형 </a:t>
            </a:r>
            <a:r>
              <a:rPr lang="en-US" altLang="ko-KR" sz="1700" dirty="0" smtClean="0"/>
              <a:t>2</a:t>
            </a:r>
            <a:r>
              <a:rPr lang="ko-KR" altLang="en-US" sz="1700" dirty="0" smtClean="0"/>
              <a:t>개와 정사각형과 맞대고 있는 정삼각형 </a:t>
            </a:r>
            <a:r>
              <a:rPr lang="en-US" altLang="ko-KR" sz="1700" dirty="0" smtClean="0"/>
              <a:t>24</a:t>
            </a:r>
            <a:r>
              <a:rPr lang="ko-KR" altLang="en-US" sz="1700" dirty="0" smtClean="0"/>
              <a:t>개는 정육면체의 모서리가 바뀐 것입니다</a:t>
            </a:r>
          </a:p>
          <a:p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928926" y="3357562"/>
            <a:ext cx="607223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700" dirty="0" smtClean="0"/>
              <a:t>13</a:t>
            </a:r>
            <a:r>
              <a:rPr lang="en-US" altLang="ko-KR" sz="1700" dirty="0" smtClean="0"/>
              <a:t>. </a:t>
            </a:r>
            <a:r>
              <a:rPr lang="ko-KR" altLang="en-US" sz="1700" dirty="0" smtClean="0"/>
              <a:t>다듬은 </a:t>
            </a:r>
            <a:r>
              <a:rPr lang="ko-KR" altLang="en-US" sz="1700" dirty="0" err="1" smtClean="0"/>
              <a:t>십이이십면체</a:t>
            </a:r>
            <a:endParaRPr lang="ko-KR" altLang="en-US" sz="1700" dirty="0" smtClean="0"/>
          </a:p>
          <a:p>
            <a:endParaRPr lang="en-US" altLang="ko-KR" sz="1700" dirty="0" smtClean="0"/>
          </a:p>
          <a:p>
            <a:r>
              <a:rPr lang="ko-KR" altLang="en-US" sz="1700" dirty="0" err="1" smtClean="0"/>
              <a:t>꼭짓점</a:t>
            </a:r>
            <a:r>
              <a:rPr lang="ko-KR" altLang="en-US" sz="1700" dirty="0" smtClean="0"/>
              <a:t> </a:t>
            </a:r>
            <a:r>
              <a:rPr lang="en-US" altLang="ko-KR" sz="1700" dirty="0" smtClean="0"/>
              <a:t>60</a:t>
            </a:r>
            <a:r>
              <a:rPr lang="ko-KR" altLang="en-US" sz="1700" dirty="0" smtClean="0"/>
              <a:t>개</a:t>
            </a:r>
            <a:r>
              <a:rPr lang="en-US" altLang="ko-KR" sz="1700" dirty="0" smtClean="0"/>
              <a:t>, </a:t>
            </a:r>
            <a:r>
              <a:rPr lang="ko-KR" altLang="en-US" sz="1700" dirty="0" smtClean="0"/>
              <a:t>모서리 </a:t>
            </a:r>
            <a:r>
              <a:rPr lang="en-US" altLang="ko-KR" sz="1700" dirty="0" smtClean="0"/>
              <a:t>150</a:t>
            </a:r>
            <a:r>
              <a:rPr lang="ko-KR" altLang="en-US" sz="1700" dirty="0" smtClean="0"/>
              <a:t>개</a:t>
            </a:r>
            <a:r>
              <a:rPr lang="en-US" altLang="ko-KR" sz="1700" dirty="0" smtClean="0"/>
              <a:t>, </a:t>
            </a:r>
            <a:r>
              <a:rPr lang="ko-KR" altLang="en-US" sz="1700" dirty="0" smtClean="0"/>
              <a:t>면 </a:t>
            </a:r>
            <a:r>
              <a:rPr lang="en-US" altLang="ko-KR" sz="1700" dirty="0" smtClean="0"/>
              <a:t>92</a:t>
            </a:r>
            <a:r>
              <a:rPr lang="ko-KR" altLang="en-US" sz="1700" dirty="0" smtClean="0"/>
              <a:t>개</a:t>
            </a:r>
            <a:r>
              <a:rPr lang="en-US" altLang="ko-KR" sz="1700" dirty="0" smtClean="0"/>
              <a:t>(</a:t>
            </a:r>
            <a:r>
              <a:rPr lang="ko-KR" altLang="en-US" sz="1700" dirty="0" smtClean="0"/>
              <a:t>정삼각형 </a:t>
            </a:r>
            <a:r>
              <a:rPr lang="en-US" altLang="ko-KR" sz="1700" dirty="0" smtClean="0"/>
              <a:t>80</a:t>
            </a:r>
            <a:r>
              <a:rPr lang="ko-KR" altLang="en-US" sz="1700" dirty="0" smtClean="0"/>
              <a:t>개</a:t>
            </a:r>
            <a:r>
              <a:rPr lang="en-US" altLang="ko-KR" sz="1700" dirty="0" smtClean="0"/>
              <a:t>+</a:t>
            </a:r>
            <a:r>
              <a:rPr lang="ko-KR" altLang="en-US" sz="1700" dirty="0" smtClean="0"/>
              <a:t>정오각형 </a:t>
            </a:r>
            <a:r>
              <a:rPr lang="en-US" altLang="ko-KR" sz="1700" dirty="0" smtClean="0"/>
              <a:t>12</a:t>
            </a:r>
            <a:r>
              <a:rPr lang="ko-KR" altLang="en-US" sz="1700" dirty="0" smtClean="0"/>
              <a:t>개</a:t>
            </a:r>
            <a:r>
              <a:rPr lang="en-US" altLang="ko-KR" sz="1700" dirty="0" smtClean="0"/>
              <a:t>)</a:t>
            </a:r>
            <a:endParaRPr lang="ko-KR" altLang="en-US" sz="1700" dirty="0" smtClean="0"/>
          </a:p>
          <a:p>
            <a:r>
              <a:rPr lang="ko-KR" altLang="en-US" sz="1700" dirty="0" err="1" smtClean="0"/>
              <a:t>정십이면체를</a:t>
            </a:r>
            <a:r>
              <a:rPr lang="ko-KR" altLang="en-US" sz="1700" dirty="0" smtClean="0"/>
              <a:t> 다듬어서 만들어진 모양입니다</a:t>
            </a:r>
            <a:r>
              <a:rPr lang="en-US" altLang="ko-KR" sz="1700" dirty="0" smtClean="0"/>
              <a:t>.</a:t>
            </a:r>
            <a:r>
              <a:rPr lang="ko-KR" altLang="en-US" sz="1700" dirty="0" smtClean="0"/>
              <a:t> </a:t>
            </a:r>
            <a:endParaRPr lang="ko-KR" altLang="en-US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286124"/>
            <a:ext cx="279082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286124"/>
            <a:ext cx="2786081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3286124"/>
            <a:ext cx="2786082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12345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500174"/>
            <a:ext cx="8413987" cy="3643338"/>
          </a:xfr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357158" y="2928934"/>
            <a:ext cx="8554805" cy="939784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위의 </a:t>
            </a:r>
            <a:r>
              <a:rPr lang="en-US" altLang="ko-KR" dirty="0" smtClean="0"/>
              <a:t>13</a:t>
            </a:r>
            <a:r>
              <a:rPr lang="ko-KR" altLang="en-US" dirty="0" err="1" smtClean="0"/>
              <a:t>개외에</a:t>
            </a:r>
            <a:r>
              <a:rPr lang="ko-KR" altLang="en-US" dirty="0" smtClean="0"/>
              <a:t> 다른 </a:t>
            </a:r>
            <a:r>
              <a:rPr lang="ko-KR" altLang="en-US" dirty="0" err="1" smtClean="0"/>
              <a:t>준정다면체를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만들수</a:t>
            </a:r>
            <a:r>
              <a:rPr lang="ko-KR" altLang="en-US" dirty="0" smtClean="0"/>
              <a:t> 있을까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285720" y="3000372"/>
            <a:ext cx="8554805" cy="939784"/>
          </a:xfrm>
        </p:spPr>
        <p:txBody>
          <a:bodyPr/>
          <a:lstStyle/>
          <a:p>
            <a:r>
              <a:rPr lang="ko-KR" altLang="en-US" dirty="0" smtClean="0"/>
              <a:t>만들 수 없습니다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이것을 설명하기 위해서는 </a:t>
            </a:r>
            <a:r>
              <a:rPr lang="ko-KR" altLang="en-US" dirty="0" err="1" smtClean="0"/>
              <a:t>두가지</a:t>
            </a:r>
            <a:r>
              <a:rPr lang="ko-KR" altLang="en-US" dirty="0" smtClean="0"/>
              <a:t> 정리가 필요하다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첫 번째</a:t>
            </a:r>
            <a:r>
              <a:rPr lang="en-US" altLang="ko-KR" dirty="0" smtClean="0"/>
              <a:t>,</a:t>
            </a:r>
            <a:r>
              <a:rPr lang="ko-KR" altLang="en-US" dirty="0" smtClean="0"/>
              <a:t> 한 꼭지점에서 모인 면의 개수가 </a:t>
            </a:r>
            <a:r>
              <a:rPr lang="en-US" altLang="ko-KR" dirty="0" smtClean="0"/>
              <a:t>3</a:t>
            </a:r>
            <a:r>
              <a:rPr lang="ko-KR" altLang="en-US" dirty="0" smtClean="0"/>
              <a:t>개인 경우</a:t>
            </a:r>
            <a:r>
              <a:rPr lang="en-US" altLang="ko-KR" dirty="0" smtClean="0"/>
              <a:t>,</a:t>
            </a:r>
            <a:r>
              <a:rPr lang="ko-KR" altLang="en-US" dirty="0" smtClean="0"/>
              <a:t> 한 </a:t>
            </a:r>
            <a:r>
              <a:rPr lang="ko-KR" altLang="en-US" dirty="0" smtClean="0"/>
              <a:t>다각형 가 홀수 </a:t>
            </a:r>
            <a:r>
              <a:rPr lang="ko-KR" altLang="en-US" dirty="0" smtClean="0"/>
              <a:t>다각형일 때 </a:t>
            </a:r>
            <a:r>
              <a:rPr lang="ko-KR" altLang="en-US" dirty="0" smtClean="0"/>
              <a:t>각형인 준 정다면체는 존재하지 않는다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그 이유는</a:t>
            </a:r>
            <a:r>
              <a:rPr lang="en-US" altLang="ko-KR" dirty="0" smtClean="0"/>
              <a:t>..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28596" y="2428868"/>
          <a:ext cx="8229600" cy="3186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2757494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428628"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불가능</a:t>
                      </a:r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가능</a:t>
                      </a:r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285720" y="1142984"/>
            <a:ext cx="8554805" cy="939784"/>
          </a:xfrm>
        </p:spPr>
        <p:txBody>
          <a:bodyPr>
            <a:normAutofit/>
          </a:bodyPr>
          <a:lstStyle/>
          <a:p>
            <a:r>
              <a:rPr lang="ko-KR" altLang="en-US" sz="2400" dirty="0" err="1" smtClean="0"/>
              <a:t>예를들어</a:t>
            </a:r>
            <a:r>
              <a:rPr lang="en-US" altLang="ko-KR" sz="2400" dirty="0" smtClean="0"/>
              <a:t>, a</a:t>
            </a:r>
            <a:r>
              <a:rPr lang="ko-KR" altLang="en-US" sz="2400" dirty="0" smtClean="0"/>
              <a:t>가 정칠각형일때</a:t>
            </a:r>
            <a:endParaRPr lang="ko-KR" altLang="en-US" sz="2400" dirty="0"/>
          </a:p>
        </p:txBody>
      </p:sp>
      <p:pic>
        <p:nvPicPr>
          <p:cNvPr id="5" name="그림 4" descr="1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928934"/>
            <a:ext cx="1838015" cy="1643074"/>
          </a:xfrm>
          <a:prstGeom prst="rect">
            <a:avLst/>
          </a:prstGeom>
        </p:spPr>
      </p:pic>
      <p:pic>
        <p:nvPicPr>
          <p:cNvPr id="6" name="그림 5" descr="2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2928934"/>
            <a:ext cx="1785950" cy="1645932"/>
          </a:xfrm>
          <a:prstGeom prst="rect">
            <a:avLst/>
          </a:prstGeom>
        </p:spPr>
      </p:pic>
      <p:pic>
        <p:nvPicPr>
          <p:cNvPr id="7" name="그림 6" descr="3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2928934"/>
            <a:ext cx="1785950" cy="1649618"/>
          </a:xfrm>
          <a:prstGeom prst="rect">
            <a:avLst/>
          </a:prstGeom>
        </p:spPr>
      </p:pic>
      <p:pic>
        <p:nvPicPr>
          <p:cNvPr id="8" name="그림 7" descr="4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5140" y="2928934"/>
            <a:ext cx="1785950" cy="16571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71600" y="692696"/>
            <a:ext cx="705678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/>
              <a:t></a:t>
            </a:r>
            <a:r>
              <a:rPr lang="ko-KR" altLang="en-US" sz="5400" b="1" dirty="0">
                <a:latin typeface="HY나무M" pitchFamily="18" charset="-127"/>
                <a:ea typeface="HY나무M" pitchFamily="18" charset="-127"/>
              </a:rPr>
              <a:t>목차</a:t>
            </a:r>
            <a:r>
              <a:rPr lang="ko-KR" altLang="en-US" sz="3600" b="1" dirty="0"/>
              <a:t></a:t>
            </a:r>
            <a:endParaRPr lang="ko-KR" altLang="en-US" sz="3600" dirty="0"/>
          </a:p>
          <a:p>
            <a:r>
              <a:rPr lang="en-US" altLang="ko-KR" sz="3600" dirty="0">
                <a:latin typeface="HY얕은샘물M" pitchFamily="18" charset="-127"/>
                <a:ea typeface="HY얕은샘물M" pitchFamily="18" charset="-127"/>
              </a:rPr>
              <a:t>1.</a:t>
            </a:r>
            <a:r>
              <a:rPr lang="ko-KR" altLang="en-US" sz="3600" dirty="0">
                <a:latin typeface="HY얕은샘물M" pitchFamily="18" charset="-127"/>
                <a:ea typeface="HY얕은샘물M" pitchFamily="18" charset="-127"/>
              </a:rPr>
              <a:t>연구 동기 및 </a:t>
            </a:r>
            <a:r>
              <a:rPr lang="ko-KR" altLang="en-US" sz="3600" dirty="0" smtClean="0">
                <a:latin typeface="HY얕은샘물M" pitchFamily="18" charset="-127"/>
                <a:ea typeface="HY얕은샘물M" pitchFamily="18" charset="-127"/>
              </a:rPr>
              <a:t>목적</a:t>
            </a:r>
            <a:endParaRPr lang="ko-KR" altLang="en-US" sz="3600" dirty="0">
              <a:latin typeface="HY얕은샘물M" pitchFamily="18" charset="-127"/>
              <a:ea typeface="HY얕은샘물M" pitchFamily="18" charset="-127"/>
            </a:endParaRPr>
          </a:p>
          <a:p>
            <a:r>
              <a:rPr lang="en-US" altLang="ko-KR" sz="3600" dirty="0">
                <a:latin typeface="HY얕은샘물M" pitchFamily="18" charset="-127"/>
                <a:ea typeface="HY얕은샘물M" pitchFamily="18" charset="-127"/>
              </a:rPr>
              <a:t>2.</a:t>
            </a:r>
            <a:r>
              <a:rPr lang="ko-KR" altLang="en-US" sz="3600" dirty="0">
                <a:latin typeface="HY얕은샘물M" pitchFamily="18" charset="-127"/>
                <a:ea typeface="HY얕은샘물M" pitchFamily="18" charset="-127"/>
              </a:rPr>
              <a:t>선행 </a:t>
            </a:r>
            <a:r>
              <a:rPr lang="ko-KR" altLang="en-US" sz="3600" dirty="0" smtClean="0">
                <a:latin typeface="HY얕은샘물M" pitchFamily="18" charset="-127"/>
                <a:ea typeface="HY얕은샘물M" pitchFamily="18" charset="-127"/>
              </a:rPr>
              <a:t>조사</a:t>
            </a:r>
            <a:endParaRPr lang="ko-KR" altLang="en-US" sz="3600" dirty="0">
              <a:latin typeface="HY얕은샘물M" pitchFamily="18" charset="-127"/>
              <a:ea typeface="HY얕은샘물M" pitchFamily="18" charset="-127"/>
            </a:endParaRPr>
          </a:p>
          <a:p>
            <a:r>
              <a:rPr lang="en-US" altLang="ko-KR" sz="3600" dirty="0">
                <a:latin typeface="HY얕은샘물M" pitchFamily="18" charset="-127"/>
                <a:ea typeface="HY얕은샘물M" pitchFamily="18" charset="-127"/>
              </a:rPr>
              <a:t>3</a:t>
            </a:r>
            <a:r>
              <a:rPr lang="en-US" altLang="ko-KR" sz="3600" dirty="0" smtClean="0">
                <a:latin typeface="HY얕은샘물M" pitchFamily="18" charset="-127"/>
                <a:ea typeface="HY얕은샘물M" pitchFamily="18" charset="-127"/>
              </a:rPr>
              <a:t>.</a:t>
            </a:r>
            <a:r>
              <a:rPr lang="ko-KR" altLang="en-US" sz="3600" dirty="0">
                <a:latin typeface="HY얕은샘물M" pitchFamily="18" charset="-127"/>
                <a:ea typeface="HY얕은샘물M" pitchFamily="18" charset="-127"/>
              </a:rPr>
              <a:t>제작</a:t>
            </a:r>
            <a:r>
              <a:rPr lang="en-US" altLang="ko-KR" sz="3600" dirty="0">
                <a:latin typeface="HY얕은샘물M" pitchFamily="18" charset="-127"/>
                <a:ea typeface="HY얕은샘물M" pitchFamily="18" charset="-127"/>
              </a:rPr>
              <a:t>/</a:t>
            </a:r>
            <a:r>
              <a:rPr lang="ko-KR" altLang="en-US" sz="3600" dirty="0" smtClean="0">
                <a:latin typeface="HY얕은샘물M" pitchFamily="18" charset="-127"/>
                <a:ea typeface="HY얕은샘물M" pitchFamily="18" charset="-127"/>
              </a:rPr>
              <a:t>탐구</a:t>
            </a:r>
            <a:endParaRPr lang="ko-KR" altLang="en-US" sz="3600" dirty="0">
              <a:latin typeface="HY얕은샘물M" pitchFamily="18" charset="-127"/>
              <a:ea typeface="HY얕은샘물M" pitchFamily="18" charset="-127"/>
            </a:endParaRPr>
          </a:p>
          <a:p>
            <a:r>
              <a:rPr lang="en-US" altLang="ko-KR" sz="3600" dirty="0">
                <a:latin typeface="HY얕은샘물M" pitchFamily="18" charset="-127"/>
                <a:ea typeface="HY얕은샘물M" pitchFamily="18" charset="-127"/>
              </a:rPr>
              <a:t>4</a:t>
            </a:r>
            <a:r>
              <a:rPr lang="en-US" altLang="ko-KR" sz="3600" dirty="0" smtClean="0">
                <a:latin typeface="HY얕은샘물M" pitchFamily="18" charset="-127"/>
                <a:ea typeface="HY얕은샘물M" pitchFamily="18" charset="-127"/>
              </a:rPr>
              <a:t>.</a:t>
            </a:r>
            <a:r>
              <a:rPr lang="ko-KR" altLang="en-US" sz="3600" dirty="0" err="1" smtClean="0">
                <a:latin typeface="HY얕은샘물M" pitchFamily="18" charset="-127"/>
                <a:ea typeface="HY얕은샘물M" pitchFamily="18" charset="-127"/>
              </a:rPr>
              <a:t>준정다면체가</a:t>
            </a:r>
            <a:r>
              <a:rPr lang="ko-KR" altLang="en-US" sz="3600" dirty="0" smtClean="0">
                <a:latin typeface="HY얕은샘물M" pitchFamily="18" charset="-127"/>
                <a:ea typeface="HY얕은샘물M" pitchFamily="18" charset="-127"/>
              </a:rPr>
              <a:t> </a:t>
            </a:r>
            <a:r>
              <a:rPr lang="en-US" altLang="ko-KR" sz="3600" dirty="0" smtClean="0">
                <a:latin typeface="HY얕은샘물M" pitchFamily="18" charset="-127"/>
                <a:ea typeface="HY얕은샘물M" pitchFamily="18" charset="-127"/>
              </a:rPr>
              <a:t>13</a:t>
            </a:r>
            <a:r>
              <a:rPr lang="ko-KR" altLang="en-US" sz="3600" dirty="0" smtClean="0">
                <a:latin typeface="HY얕은샘물M" pitchFamily="18" charset="-127"/>
                <a:ea typeface="HY얕은샘물M" pitchFamily="18" charset="-127"/>
              </a:rPr>
              <a:t>개 밖에 </a:t>
            </a:r>
            <a:r>
              <a:rPr lang="ko-KR" altLang="en-US" sz="3600" dirty="0" err="1" smtClean="0">
                <a:latin typeface="HY얕은샘물M" pitchFamily="18" charset="-127"/>
                <a:ea typeface="HY얕은샘물M" pitchFamily="18" charset="-127"/>
              </a:rPr>
              <a:t>없는이유</a:t>
            </a:r>
            <a:endParaRPr lang="ko-KR" altLang="en-US" sz="3600" dirty="0">
              <a:latin typeface="HY얕은샘물M" pitchFamily="18" charset="-127"/>
              <a:ea typeface="HY얕은샘물M" pitchFamily="18" charset="-127"/>
            </a:endParaRPr>
          </a:p>
          <a:p>
            <a:r>
              <a:rPr lang="en-US" altLang="ko-KR" sz="3600" dirty="0" smtClean="0">
                <a:latin typeface="HY얕은샘물M" pitchFamily="18" charset="-127"/>
                <a:ea typeface="HY얕은샘물M" pitchFamily="18" charset="-127"/>
              </a:rPr>
              <a:t>5.</a:t>
            </a:r>
            <a:r>
              <a:rPr lang="ko-KR" altLang="en-US" sz="3600" dirty="0">
                <a:latin typeface="HY얕은샘물M" pitchFamily="18" charset="-127"/>
                <a:ea typeface="HY얕은샘물M" pitchFamily="18" charset="-127"/>
              </a:rPr>
              <a:t>생활 속의 </a:t>
            </a:r>
            <a:r>
              <a:rPr lang="ko-KR" altLang="en-US" sz="3600" dirty="0" err="1" smtClean="0">
                <a:latin typeface="HY얕은샘물M" pitchFamily="18" charset="-127"/>
                <a:ea typeface="HY얕은샘물M" pitchFamily="18" charset="-127"/>
              </a:rPr>
              <a:t>준정다면체</a:t>
            </a:r>
            <a:endParaRPr lang="ko-KR" altLang="en-US" sz="3600" dirty="0">
              <a:latin typeface="HY얕은샘물M" pitchFamily="18" charset="-127"/>
              <a:ea typeface="HY얕은샘물M" pitchFamily="18" charset="-127"/>
            </a:endParaRPr>
          </a:p>
          <a:p>
            <a:r>
              <a:rPr lang="en-US" altLang="ko-KR" sz="3600" dirty="0">
                <a:latin typeface="HY얕은샘물M" pitchFamily="18" charset="-127"/>
                <a:ea typeface="HY얕은샘물M" pitchFamily="18" charset="-127"/>
              </a:rPr>
              <a:t>6</a:t>
            </a:r>
            <a:r>
              <a:rPr lang="en-US" altLang="ko-KR" sz="3600" dirty="0" smtClean="0">
                <a:latin typeface="HY얕은샘물M" pitchFamily="18" charset="-127"/>
                <a:ea typeface="HY얕은샘물M" pitchFamily="18" charset="-127"/>
              </a:rPr>
              <a:t>.</a:t>
            </a:r>
            <a:r>
              <a:rPr lang="ko-KR" altLang="en-US" sz="3600" dirty="0">
                <a:latin typeface="HY얕은샘물M" pitchFamily="18" charset="-127"/>
                <a:ea typeface="HY얕은샘물M" pitchFamily="18" charset="-127"/>
              </a:rPr>
              <a:t>왜 깎은 </a:t>
            </a:r>
            <a:r>
              <a:rPr lang="ko-KR" altLang="en-US" sz="3600" dirty="0" err="1">
                <a:latin typeface="HY얕은샘물M" pitchFamily="18" charset="-127"/>
                <a:ea typeface="HY얕은샘물M" pitchFamily="18" charset="-127"/>
              </a:rPr>
              <a:t>정이십면체를</a:t>
            </a:r>
            <a:r>
              <a:rPr lang="ko-KR" altLang="en-US" sz="3600" dirty="0">
                <a:latin typeface="HY얕은샘물M" pitchFamily="18" charset="-127"/>
                <a:ea typeface="HY얕은샘물M" pitchFamily="18" charset="-127"/>
              </a:rPr>
              <a:t> 축구공으로 쓰는가</a:t>
            </a:r>
            <a:r>
              <a:rPr lang="en-US" altLang="ko-KR" sz="3600" dirty="0">
                <a:latin typeface="HY얕은샘물M" pitchFamily="18" charset="-127"/>
                <a:ea typeface="HY얕은샘물M" pitchFamily="18" charset="-127"/>
              </a:rPr>
              <a:t>? </a:t>
            </a:r>
            <a:endParaRPr lang="ko-KR" altLang="en-US" sz="3600" dirty="0">
              <a:latin typeface="HY얕은샘물M" pitchFamily="18" charset="-127"/>
              <a:ea typeface="HY얕은샘물M" pitchFamily="18" charset="-127"/>
            </a:endParaRPr>
          </a:p>
          <a:p>
            <a:r>
              <a:rPr lang="en-US" altLang="ko-KR" sz="3600" dirty="0">
                <a:latin typeface="HY얕은샘물M" pitchFamily="18" charset="-127"/>
                <a:ea typeface="HY얕은샘물M" pitchFamily="18" charset="-127"/>
              </a:rPr>
              <a:t>7</a:t>
            </a:r>
            <a:r>
              <a:rPr lang="en-US" altLang="ko-KR" sz="3600" dirty="0" smtClean="0">
                <a:latin typeface="HY얕은샘물M" pitchFamily="18" charset="-127"/>
                <a:ea typeface="HY얕은샘물M" pitchFamily="18" charset="-127"/>
              </a:rPr>
              <a:t>.</a:t>
            </a:r>
            <a:r>
              <a:rPr lang="ko-KR" altLang="en-US" sz="3600" dirty="0">
                <a:latin typeface="HY얕은샘물M" pitchFamily="18" charset="-127"/>
                <a:ea typeface="HY얕은샘물M" pitchFamily="18" charset="-127"/>
              </a:rPr>
              <a:t>느낀 </a:t>
            </a:r>
            <a:r>
              <a:rPr lang="ko-KR" altLang="en-US" sz="3600" dirty="0" smtClean="0">
                <a:latin typeface="HY얕은샘물M" pitchFamily="18" charset="-127"/>
                <a:ea typeface="HY얕은샘물M" pitchFamily="18" charset="-127"/>
              </a:rPr>
              <a:t>점</a:t>
            </a:r>
            <a:endParaRPr lang="ko-KR" altLang="en-US" sz="3600" dirty="0">
              <a:latin typeface="HY얕은샘물M" pitchFamily="18" charset="-127"/>
              <a:ea typeface="HY얕은샘물M" pitchFamily="18" charset="-127"/>
            </a:endParaRP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두번째는</a:t>
            </a:r>
            <a:r>
              <a:rPr lang="ko-KR" altLang="en-US" dirty="0" smtClean="0"/>
              <a:t> </a:t>
            </a:r>
            <a:r>
              <a:rPr lang="en-US" altLang="ko-KR" dirty="0" smtClean="0"/>
              <a:t> </a:t>
            </a:r>
            <a:r>
              <a:rPr lang="ko-KR" altLang="en-US" dirty="0" smtClean="0"/>
              <a:t>각 </a:t>
            </a:r>
            <a:r>
              <a:rPr lang="ko-KR" altLang="en-US" dirty="0" smtClean="0"/>
              <a:t>꼭지점에서 모인 면의 개수가 </a:t>
            </a:r>
            <a:r>
              <a:rPr lang="en-US" altLang="ko-KR" dirty="0" smtClean="0"/>
              <a:t>4</a:t>
            </a:r>
            <a:r>
              <a:rPr lang="ko-KR" altLang="en-US" dirty="0" smtClean="0"/>
              <a:t>개이고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그 중 한 다각형이 </a:t>
            </a:r>
            <a:r>
              <a:rPr lang="ko-KR" altLang="en-US" dirty="0" smtClean="0"/>
              <a:t>삼각형이라면</a:t>
            </a:r>
            <a:r>
              <a:rPr lang="en-US" altLang="ko-KR" dirty="0" smtClean="0"/>
              <a:t>, </a:t>
            </a:r>
            <a:r>
              <a:rPr lang="en-US" altLang="ko-KR" dirty="0" smtClean="0"/>
              <a:t>          </a:t>
            </a:r>
          </a:p>
          <a:p>
            <a:r>
              <a:rPr lang="en-US" altLang="ko-KR" dirty="0" smtClean="0"/>
              <a:t> </a:t>
            </a:r>
            <a:r>
              <a:rPr lang="en-US" altLang="ko-KR" dirty="0" smtClean="0"/>
              <a:t>         </a:t>
            </a:r>
            <a:r>
              <a:rPr lang="ko-KR" altLang="en-US" dirty="0" smtClean="0"/>
              <a:t>각형인 </a:t>
            </a:r>
            <a:r>
              <a:rPr lang="ko-KR" altLang="en-US" dirty="0" smtClean="0"/>
              <a:t>다음과 같은 </a:t>
            </a:r>
            <a:r>
              <a:rPr lang="ko-KR" altLang="en-US" dirty="0" err="1" smtClean="0"/>
              <a:t>준정다면체는</a:t>
            </a:r>
            <a:r>
              <a:rPr lang="ko-KR" altLang="en-US" dirty="0" smtClean="0"/>
              <a:t> 존재하지 </a:t>
            </a:r>
            <a:r>
              <a:rPr lang="ko-KR" altLang="en-US" dirty="0" smtClean="0"/>
              <a:t>않는다</a:t>
            </a:r>
            <a:r>
              <a:rPr lang="en-US" altLang="ko-KR" dirty="0" smtClean="0"/>
              <a:t>.</a:t>
            </a:r>
            <a:r>
              <a:rPr lang="en-US" altLang="ko-KR" dirty="0" smtClean="0"/>
              <a:t> 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3" name="_x75464032" descr="DRW00000ec063c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643182"/>
            <a:ext cx="1504952" cy="571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357158" y="2285992"/>
          <a:ext cx="8229600" cy="3043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2328866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7143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불가능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가능</a:t>
                      </a:r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70102248" descr="EMB0000064c476c"/>
          <p:cNvPicPr>
            <a:picLocks noChangeAspect="1" noChangeArrowheads="1"/>
          </p:cNvPicPr>
          <p:nvPr/>
        </p:nvPicPr>
        <p:blipFill>
          <a:blip r:embed="rId2"/>
          <a:srcRect t="22925"/>
          <a:stretch>
            <a:fillRect/>
          </a:stretch>
        </p:blipFill>
        <p:spPr bwMode="auto">
          <a:xfrm>
            <a:off x="900058" y="2400280"/>
            <a:ext cx="3000396" cy="2018148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7" name="_x70235000" descr="EMB0000064c476d"/>
          <p:cNvPicPr>
            <a:picLocks noChangeAspect="1" noChangeArrowheads="1"/>
          </p:cNvPicPr>
          <p:nvPr/>
        </p:nvPicPr>
        <p:blipFill>
          <a:blip r:embed="rId3"/>
          <a:srcRect t="18398"/>
          <a:stretch>
            <a:fillRect/>
          </a:stretch>
        </p:blipFill>
        <p:spPr bwMode="auto">
          <a:xfrm>
            <a:off x="5257776" y="2400280"/>
            <a:ext cx="2714644" cy="19451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HY나무M" pitchFamily="18" charset="-127"/>
                <a:ea typeface="HY나무M" pitchFamily="18" charset="-127"/>
              </a:rPr>
              <a:t>생활 속의 </a:t>
            </a:r>
            <a:r>
              <a:rPr lang="ko-KR" altLang="en-US" dirty="0" err="1" smtClean="0">
                <a:latin typeface="HY나무M" pitchFamily="18" charset="-127"/>
                <a:ea typeface="HY나무M" pitchFamily="18" charset="-127"/>
              </a:rPr>
              <a:t>준정다면체</a:t>
            </a:r>
            <a:endParaRPr lang="ko-KR" altLang="en-US" dirty="0">
              <a:latin typeface="HY나무M" pitchFamily="18" charset="-127"/>
              <a:ea typeface="HY나무M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1500174"/>
            <a:ext cx="857256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latin typeface="굴림" pitchFamily="50" charset="-127"/>
                <a:ea typeface="굴림" pitchFamily="50" charset="-127"/>
              </a:rPr>
              <a:t>축구공</a:t>
            </a:r>
            <a:endParaRPr lang="ko-KR" altLang="en-US" sz="2000" dirty="0" smtClean="0">
              <a:latin typeface="굴림" pitchFamily="50" charset="-127"/>
              <a:ea typeface="굴림" pitchFamily="50" charset="-127"/>
            </a:endParaRPr>
          </a:p>
          <a:p>
            <a:endParaRPr lang="en-US" altLang="ko-KR" sz="2000" dirty="0" smtClean="0">
              <a:latin typeface="굴림" pitchFamily="50" charset="-127"/>
              <a:ea typeface="굴림" pitchFamily="50" charset="-127"/>
            </a:endParaRPr>
          </a:p>
          <a:p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축구공은 구처럼 보이지만 사실 정오각형과 정육각형의 가죽을 이어 붙인 것이다</a:t>
            </a:r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바람을 넣어 부풀리지 않았다면 이것은 분명히 </a:t>
            </a:r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>'</a:t>
            </a: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다면체</a:t>
            </a:r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>‘ </a:t>
            </a: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일 것이다</a:t>
            </a:r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>. </a:t>
            </a:r>
          </a:p>
          <a:p>
            <a:endParaRPr lang="ko-KR" altLang="en-US" sz="2000" dirty="0" smtClean="0">
              <a:latin typeface="굴림" pitchFamily="50" charset="-127"/>
              <a:ea typeface="굴림" pitchFamily="50" charset="-127"/>
            </a:endParaRPr>
          </a:p>
          <a:p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모든 면이 정삼각형만으로 이루어진 </a:t>
            </a:r>
            <a:r>
              <a:rPr lang="ko-KR" altLang="en-US" sz="2000" dirty="0" err="1" smtClean="0">
                <a:latin typeface="굴림" pitchFamily="50" charset="-127"/>
                <a:ea typeface="굴림" pitchFamily="50" charset="-127"/>
              </a:rPr>
              <a:t>정이십면체로부터</a:t>
            </a: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 정오각형과 정육각형 면을 가진 축구공이 어떻게 만들어질까</a:t>
            </a:r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만드는 과정은 매우 간단하다</a:t>
            </a:r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2000" dirty="0" err="1" smtClean="0">
                <a:latin typeface="굴림" pitchFamily="50" charset="-127"/>
                <a:ea typeface="굴림" pitchFamily="50" charset="-127"/>
              </a:rPr>
              <a:t>정이십면체의</a:t>
            </a: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 각 모서리를 삼등분하고</a:t>
            </a:r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각 </a:t>
            </a:r>
            <a:r>
              <a:rPr lang="ko-KR" altLang="en-US" sz="2000" dirty="0" err="1" smtClean="0">
                <a:latin typeface="굴림" pitchFamily="50" charset="-127"/>
                <a:ea typeface="굴림" pitchFamily="50" charset="-127"/>
              </a:rPr>
              <a:t>꼭짓점을</a:t>
            </a: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 중심으로 잘라내자</a:t>
            </a:r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그러면 각 </a:t>
            </a:r>
            <a:r>
              <a:rPr lang="ko-KR" altLang="en-US" sz="2000" dirty="0" err="1" smtClean="0">
                <a:latin typeface="굴림" pitchFamily="50" charset="-127"/>
                <a:ea typeface="굴림" pitchFamily="50" charset="-127"/>
              </a:rPr>
              <a:t>꼭짓점에는</a:t>
            </a: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>5</a:t>
            </a: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개의 면이 모이므로 </a:t>
            </a:r>
            <a:r>
              <a:rPr lang="ko-KR" altLang="en-US" sz="2000" dirty="0" err="1" smtClean="0">
                <a:latin typeface="굴림" pitchFamily="50" charset="-127"/>
                <a:ea typeface="굴림" pitchFamily="50" charset="-127"/>
              </a:rPr>
              <a:t>꼭짓점의</a:t>
            </a: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 개수만큼 </a:t>
            </a:r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>12</a:t>
            </a: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개의 정오각형 면이 새로 생기고</a:t>
            </a:r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원래의 </a:t>
            </a:r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>20</a:t>
            </a: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개의 정삼각형 면은 정육각형이 된다</a:t>
            </a:r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이것이 바로 </a:t>
            </a:r>
            <a:r>
              <a:rPr lang="ko-KR" altLang="en-US" sz="2000" dirty="0" err="1" smtClean="0">
                <a:latin typeface="굴림" pitchFamily="50" charset="-127"/>
                <a:ea typeface="굴림" pitchFamily="50" charset="-127"/>
              </a:rPr>
              <a:t>꼭짓점이</a:t>
            </a: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>60</a:t>
            </a: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개이고 모서리가 </a:t>
            </a:r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>90</a:t>
            </a: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개인 </a:t>
            </a:r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>'</a:t>
            </a: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끝이 잘린 </a:t>
            </a:r>
            <a:r>
              <a:rPr lang="ko-KR" altLang="en-US" sz="2000" dirty="0" err="1" smtClean="0">
                <a:latin typeface="굴림" pitchFamily="50" charset="-127"/>
                <a:ea typeface="굴림" pitchFamily="50" charset="-127"/>
              </a:rPr>
              <a:t>정이십면체</a:t>
            </a:r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>'</a:t>
            </a: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다</a:t>
            </a:r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가죽으로 이런 다면체를 만들고 바람을 넣으면 축구공이 만들어진다</a:t>
            </a:r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>. </a:t>
            </a:r>
            <a:endParaRPr lang="ko-KR" altLang="en-US" sz="2000" dirty="0" smtClean="0">
              <a:latin typeface="굴림" pitchFamily="50" charset="-127"/>
              <a:ea typeface="굴림" pitchFamily="50" charset="-127"/>
            </a:endParaRPr>
          </a:p>
          <a:p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303475" y="285728"/>
            <a:ext cx="8554805" cy="1428760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>
                <a:latin typeface="HY나무M" pitchFamily="18" charset="-127"/>
                <a:ea typeface="HY나무M" pitchFamily="18" charset="-127"/>
              </a:rPr>
              <a:t>왜 깎은 </a:t>
            </a:r>
            <a:r>
              <a:rPr lang="ko-KR" altLang="en-US" dirty="0" err="1" smtClean="0">
                <a:latin typeface="HY나무M" pitchFamily="18" charset="-127"/>
                <a:ea typeface="HY나무M" pitchFamily="18" charset="-127"/>
              </a:rPr>
              <a:t>정이십면체를</a:t>
            </a:r>
            <a:r>
              <a:rPr lang="ko-KR" altLang="en-US" dirty="0" smtClean="0">
                <a:latin typeface="HY나무M" pitchFamily="18" charset="-127"/>
                <a:ea typeface="HY나무M" pitchFamily="18" charset="-127"/>
              </a:rPr>
              <a:t> 축구공으로 쓰는가</a:t>
            </a:r>
            <a:r>
              <a:rPr lang="en-US" altLang="ko-KR" dirty="0" smtClean="0">
                <a:latin typeface="HY나무M" pitchFamily="18" charset="-127"/>
                <a:ea typeface="HY나무M" pitchFamily="18" charset="-127"/>
              </a:rPr>
              <a:t>?</a:t>
            </a:r>
            <a:endParaRPr lang="ko-KR" altLang="en-US" dirty="0">
              <a:latin typeface="HY나무M" pitchFamily="18" charset="-127"/>
              <a:ea typeface="HY나무M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1571612"/>
            <a:ext cx="8786842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100" dirty="0" err="1" smtClean="0">
                <a:latin typeface="굴림" pitchFamily="50" charset="-127"/>
                <a:ea typeface="굴림" pitchFamily="50" charset="-127"/>
              </a:rPr>
              <a:t>입체각이</a:t>
            </a:r>
            <a:r>
              <a:rPr lang="ko-KR" altLang="en-US" sz="2100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2100" dirty="0" smtClean="0">
                <a:latin typeface="굴림" pitchFamily="50" charset="-127"/>
                <a:ea typeface="굴림" pitchFamily="50" charset="-127"/>
              </a:rPr>
              <a:t>가장 큰 것이 구에 가장 가까운 것이다</a:t>
            </a:r>
            <a:r>
              <a:rPr lang="en-US" altLang="ko-KR" sz="2100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r>
              <a:rPr lang="ko-KR" altLang="en-US" sz="2100" dirty="0" smtClean="0">
                <a:latin typeface="굴림" pitchFamily="50" charset="-127"/>
                <a:ea typeface="굴림" pitchFamily="50" charset="-127"/>
              </a:rPr>
              <a:t>깎은 정사면체는 </a:t>
            </a:r>
            <a:r>
              <a:rPr lang="ko-KR" altLang="en-US" sz="2100" dirty="0" err="1" smtClean="0">
                <a:latin typeface="굴림" pitchFamily="50" charset="-127"/>
                <a:ea typeface="굴림" pitchFamily="50" charset="-127"/>
              </a:rPr>
              <a:t>꼭짓점</a:t>
            </a:r>
            <a:r>
              <a:rPr lang="ko-KR" altLang="en-US" sz="2100" dirty="0" smtClean="0">
                <a:latin typeface="굴림" pitchFamily="50" charset="-127"/>
                <a:ea typeface="굴림" pitchFamily="50" charset="-127"/>
              </a:rPr>
              <a:t> 한 개에 정육각형이 </a:t>
            </a:r>
            <a:r>
              <a:rPr lang="en-US" altLang="ko-KR" sz="2100" dirty="0" smtClean="0">
                <a:latin typeface="굴림" pitchFamily="50" charset="-127"/>
                <a:ea typeface="굴림" pitchFamily="50" charset="-127"/>
              </a:rPr>
              <a:t>2</a:t>
            </a:r>
            <a:r>
              <a:rPr lang="ko-KR" altLang="en-US" sz="2100" dirty="0" smtClean="0">
                <a:latin typeface="굴림" pitchFamily="50" charset="-127"/>
                <a:ea typeface="굴림" pitchFamily="50" charset="-127"/>
              </a:rPr>
              <a:t>개이고</a:t>
            </a:r>
            <a:r>
              <a:rPr lang="en-US" altLang="ko-KR" sz="2100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2100" dirty="0" err="1" smtClean="0">
                <a:latin typeface="굴림" pitchFamily="50" charset="-127"/>
                <a:ea typeface="굴림" pitchFamily="50" charset="-127"/>
              </a:rPr>
              <a:t>정삼가형이</a:t>
            </a:r>
            <a:r>
              <a:rPr lang="ko-KR" altLang="en-US" sz="2100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2100" dirty="0" smtClean="0">
                <a:latin typeface="굴림" pitchFamily="50" charset="-127"/>
                <a:ea typeface="굴림" pitchFamily="50" charset="-127"/>
              </a:rPr>
              <a:t>1</a:t>
            </a:r>
            <a:r>
              <a:rPr lang="ko-KR" altLang="en-US" sz="2100" dirty="0" smtClean="0">
                <a:latin typeface="굴림" pitchFamily="50" charset="-127"/>
                <a:ea typeface="굴림" pitchFamily="50" charset="-127"/>
              </a:rPr>
              <a:t>개이니 그 세 도형의 </a:t>
            </a:r>
            <a:r>
              <a:rPr lang="ko-KR" altLang="en-US" sz="2100" dirty="0" err="1" smtClean="0">
                <a:latin typeface="굴림" pitchFamily="50" charset="-127"/>
                <a:ea typeface="굴림" pitchFamily="50" charset="-127"/>
              </a:rPr>
              <a:t>한각</a:t>
            </a:r>
            <a:r>
              <a:rPr lang="ko-KR" altLang="en-US" sz="2100" dirty="0" smtClean="0">
                <a:latin typeface="굴림" pitchFamily="50" charset="-127"/>
                <a:ea typeface="굴림" pitchFamily="50" charset="-127"/>
              </a:rPr>
              <a:t> 각도를 합하면</a:t>
            </a:r>
            <a:r>
              <a:rPr lang="en-US" altLang="ko-KR" sz="2100" dirty="0" smtClean="0">
                <a:latin typeface="굴림" pitchFamily="50" charset="-127"/>
                <a:ea typeface="굴림" pitchFamily="50" charset="-127"/>
              </a:rPr>
              <a:t>, 120</a:t>
            </a:r>
            <a:r>
              <a:rPr lang="ko-KR" altLang="en-US" sz="2100" dirty="0" smtClean="0">
                <a:latin typeface="굴림" pitchFamily="50" charset="-127"/>
                <a:ea typeface="굴림" pitchFamily="50" charset="-127"/>
              </a:rPr>
              <a:t>도</a:t>
            </a:r>
            <a:r>
              <a:rPr lang="en-US" altLang="ko-KR" sz="2100" dirty="0" smtClean="0">
                <a:latin typeface="굴림" pitchFamily="50" charset="-127"/>
                <a:ea typeface="굴림" pitchFamily="50" charset="-127"/>
              </a:rPr>
              <a:t>+120</a:t>
            </a:r>
            <a:r>
              <a:rPr lang="ko-KR" altLang="en-US" sz="2100" dirty="0" smtClean="0">
                <a:latin typeface="굴림" pitchFamily="50" charset="-127"/>
                <a:ea typeface="굴림" pitchFamily="50" charset="-127"/>
              </a:rPr>
              <a:t>도</a:t>
            </a:r>
            <a:r>
              <a:rPr lang="en-US" altLang="ko-KR" sz="2100" dirty="0" smtClean="0">
                <a:latin typeface="굴림" pitchFamily="50" charset="-127"/>
                <a:ea typeface="굴림" pitchFamily="50" charset="-127"/>
              </a:rPr>
              <a:t>+60</a:t>
            </a:r>
            <a:r>
              <a:rPr lang="ko-KR" altLang="en-US" sz="2100" dirty="0" smtClean="0">
                <a:latin typeface="굴림" pitchFamily="50" charset="-127"/>
                <a:ea typeface="굴림" pitchFamily="50" charset="-127"/>
              </a:rPr>
              <a:t>도는 </a:t>
            </a:r>
            <a:r>
              <a:rPr lang="en-US" altLang="ko-KR" sz="2100" dirty="0" smtClean="0">
                <a:latin typeface="굴림" pitchFamily="50" charset="-127"/>
                <a:ea typeface="굴림" pitchFamily="50" charset="-127"/>
              </a:rPr>
              <a:t>300</a:t>
            </a:r>
            <a:r>
              <a:rPr lang="ko-KR" altLang="en-US" sz="2100" dirty="0" smtClean="0">
                <a:latin typeface="굴림" pitchFamily="50" charset="-127"/>
                <a:ea typeface="굴림" pitchFamily="50" charset="-127"/>
              </a:rPr>
              <a:t>도이다</a:t>
            </a:r>
            <a:r>
              <a:rPr lang="en-US" altLang="ko-KR" sz="2100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r>
              <a:rPr lang="ko-KR" altLang="en-US" sz="2100" dirty="0" smtClean="0">
                <a:latin typeface="굴림" pitchFamily="50" charset="-127"/>
                <a:ea typeface="굴림" pitchFamily="50" charset="-127"/>
              </a:rPr>
              <a:t>깎은 정육면체는 </a:t>
            </a:r>
            <a:r>
              <a:rPr lang="ko-KR" altLang="en-US" sz="2100" dirty="0" err="1" smtClean="0">
                <a:latin typeface="굴림" pitchFamily="50" charset="-127"/>
                <a:ea typeface="굴림" pitchFamily="50" charset="-127"/>
              </a:rPr>
              <a:t>꼭짓점</a:t>
            </a:r>
            <a:r>
              <a:rPr lang="ko-KR" altLang="en-US" sz="2100" dirty="0" smtClean="0">
                <a:latin typeface="굴림" pitchFamily="50" charset="-127"/>
                <a:ea typeface="굴림" pitchFamily="50" charset="-127"/>
              </a:rPr>
              <a:t> 한 개에 정삼각형 </a:t>
            </a:r>
            <a:r>
              <a:rPr lang="en-US" altLang="ko-KR" sz="2100" dirty="0" smtClean="0">
                <a:latin typeface="굴림" pitchFamily="50" charset="-127"/>
                <a:ea typeface="굴림" pitchFamily="50" charset="-127"/>
              </a:rPr>
              <a:t>1</a:t>
            </a:r>
            <a:r>
              <a:rPr lang="ko-KR" altLang="en-US" sz="2100" dirty="0" smtClean="0">
                <a:latin typeface="굴림" pitchFamily="50" charset="-127"/>
                <a:ea typeface="굴림" pitchFamily="50" charset="-127"/>
              </a:rPr>
              <a:t>개가 있고</a:t>
            </a:r>
            <a:r>
              <a:rPr lang="en-US" altLang="ko-KR" sz="2100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2100" dirty="0" smtClean="0">
                <a:latin typeface="굴림" pitchFamily="50" charset="-127"/>
                <a:ea typeface="굴림" pitchFamily="50" charset="-127"/>
              </a:rPr>
              <a:t>정팔각형이 </a:t>
            </a:r>
            <a:r>
              <a:rPr lang="en-US" altLang="ko-KR" sz="2100" dirty="0" smtClean="0">
                <a:latin typeface="굴림" pitchFamily="50" charset="-127"/>
                <a:ea typeface="굴림" pitchFamily="50" charset="-127"/>
              </a:rPr>
              <a:t>2</a:t>
            </a:r>
            <a:r>
              <a:rPr lang="ko-KR" altLang="en-US" sz="2100" dirty="0" smtClean="0">
                <a:latin typeface="굴림" pitchFamily="50" charset="-127"/>
                <a:ea typeface="굴림" pitchFamily="50" charset="-127"/>
              </a:rPr>
              <a:t>개가 있어서 위와 같이 세 도형의 </a:t>
            </a:r>
            <a:r>
              <a:rPr lang="ko-KR" altLang="en-US" sz="2100" dirty="0" err="1" smtClean="0">
                <a:latin typeface="굴림" pitchFamily="50" charset="-127"/>
                <a:ea typeface="굴림" pitchFamily="50" charset="-127"/>
              </a:rPr>
              <a:t>한각을</a:t>
            </a:r>
            <a:r>
              <a:rPr lang="ko-KR" altLang="en-US" sz="2100" dirty="0" smtClean="0">
                <a:latin typeface="굴림" pitchFamily="50" charset="-127"/>
                <a:ea typeface="굴림" pitchFamily="50" charset="-127"/>
              </a:rPr>
              <a:t> 더하면 </a:t>
            </a:r>
            <a:r>
              <a:rPr lang="en-US" altLang="ko-KR" sz="2100" dirty="0" smtClean="0">
                <a:latin typeface="굴림" pitchFamily="50" charset="-127"/>
                <a:ea typeface="굴림" pitchFamily="50" charset="-127"/>
              </a:rPr>
              <a:t>60</a:t>
            </a:r>
            <a:r>
              <a:rPr lang="ko-KR" altLang="en-US" sz="2100" dirty="0" smtClean="0">
                <a:latin typeface="굴림" pitchFamily="50" charset="-127"/>
                <a:ea typeface="굴림" pitchFamily="50" charset="-127"/>
              </a:rPr>
              <a:t>도</a:t>
            </a:r>
            <a:r>
              <a:rPr lang="en-US" altLang="ko-KR" sz="2100" dirty="0" smtClean="0">
                <a:latin typeface="굴림" pitchFamily="50" charset="-127"/>
                <a:ea typeface="굴림" pitchFamily="50" charset="-127"/>
              </a:rPr>
              <a:t>+135+135</a:t>
            </a:r>
            <a:r>
              <a:rPr lang="ko-KR" altLang="en-US" sz="2100" dirty="0" smtClean="0">
                <a:latin typeface="굴림" pitchFamily="50" charset="-127"/>
                <a:ea typeface="굴림" pitchFamily="50" charset="-127"/>
              </a:rPr>
              <a:t>도는 </a:t>
            </a:r>
            <a:r>
              <a:rPr lang="en-US" altLang="ko-KR" sz="2100" dirty="0" smtClean="0">
                <a:latin typeface="굴림" pitchFamily="50" charset="-127"/>
                <a:ea typeface="굴림" pitchFamily="50" charset="-127"/>
              </a:rPr>
              <a:t>330</a:t>
            </a:r>
            <a:r>
              <a:rPr lang="ko-KR" altLang="en-US" sz="2100" dirty="0" smtClean="0">
                <a:latin typeface="굴림" pitchFamily="50" charset="-127"/>
                <a:ea typeface="굴림" pitchFamily="50" charset="-127"/>
              </a:rPr>
              <a:t>도이다</a:t>
            </a:r>
            <a:r>
              <a:rPr lang="en-US" altLang="ko-KR" sz="2100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endParaRPr lang="en-US" altLang="ko-KR" sz="2100" dirty="0" smtClean="0">
              <a:latin typeface="굴림" pitchFamily="50" charset="-127"/>
              <a:ea typeface="굴림" pitchFamily="50" charset="-127"/>
            </a:endParaRPr>
          </a:p>
          <a:p>
            <a:r>
              <a:rPr lang="ko-KR" altLang="en-US" sz="2100" dirty="0" smtClean="0">
                <a:latin typeface="굴림" pitchFamily="50" charset="-127"/>
                <a:ea typeface="굴림" pitchFamily="50" charset="-127"/>
              </a:rPr>
              <a:t>깎은 정팔면체는 </a:t>
            </a:r>
            <a:r>
              <a:rPr lang="ko-KR" altLang="en-US" sz="2100" dirty="0" err="1" smtClean="0">
                <a:latin typeface="굴림" pitchFamily="50" charset="-127"/>
                <a:ea typeface="굴림" pitchFamily="50" charset="-127"/>
              </a:rPr>
              <a:t>꼭짓점</a:t>
            </a:r>
            <a:r>
              <a:rPr lang="ko-KR" altLang="en-US" sz="2100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2100" dirty="0" err="1" smtClean="0">
                <a:latin typeface="굴림" pitchFamily="50" charset="-127"/>
                <a:ea typeface="굴림" pitchFamily="50" charset="-127"/>
              </a:rPr>
              <a:t>한개에</a:t>
            </a:r>
            <a:r>
              <a:rPr lang="ko-KR" altLang="en-US" sz="2100" dirty="0" smtClean="0">
                <a:latin typeface="굴림" pitchFamily="50" charset="-127"/>
                <a:ea typeface="굴림" pitchFamily="50" charset="-127"/>
              </a:rPr>
              <a:t> 정사각형이 </a:t>
            </a:r>
            <a:r>
              <a:rPr lang="en-US" altLang="ko-KR" sz="2100" dirty="0" smtClean="0">
                <a:latin typeface="굴림" pitchFamily="50" charset="-127"/>
                <a:ea typeface="굴림" pitchFamily="50" charset="-127"/>
              </a:rPr>
              <a:t>1</a:t>
            </a:r>
            <a:r>
              <a:rPr lang="ko-KR" altLang="en-US" sz="2100" dirty="0" smtClean="0">
                <a:latin typeface="굴림" pitchFamily="50" charset="-127"/>
                <a:ea typeface="굴림" pitchFamily="50" charset="-127"/>
              </a:rPr>
              <a:t>개가 있고</a:t>
            </a:r>
            <a:r>
              <a:rPr lang="en-US" altLang="ko-KR" sz="2100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2100" dirty="0" smtClean="0">
                <a:latin typeface="굴림" pitchFamily="50" charset="-127"/>
                <a:ea typeface="굴림" pitchFamily="50" charset="-127"/>
              </a:rPr>
              <a:t>정육각형 </a:t>
            </a:r>
            <a:r>
              <a:rPr lang="en-US" altLang="ko-KR" sz="2100" dirty="0" smtClean="0">
                <a:latin typeface="굴림" pitchFamily="50" charset="-127"/>
                <a:ea typeface="굴림" pitchFamily="50" charset="-127"/>
              </a:rPr>
              <a:t>2</a:t>
            </a:r>
            <a:r>
              <a:rPr lang="ko-KR" altLang="en-US" sz="2100" dirty="0" smtClean="0">
                <a:latin typeface="굴림" pitchFamily="50" charset="-127"/>
                <a:ea typeface="굴림" pitchFamily="50" charset="-127"/>
              </a:rPr>
              <a:t>개가 있으니 또 세 도형의 </a:t>
            </a:r>
            <a:r>
              <a:rPr lang="ko-KR" altLang="en-US" sz="2100" dirty="0" err="1" smtClean="0">
                <a:latin typeface="굴림" pitchFamily="50" charset="-127"/>
                <a:ea typeface="굴림" pitchFamily="50" charset="-127"/>
              </a:rPr>
              <a:t>한각을</a:t>
            </a:r>
            <a:r>
              <a:rPr lang="ko-KR" altLang="en-US" sz="2100" dirty="0" smtClean="0">
                <a:latin typeface="굴림" pitchFamily="50" charset="-127"/>
                <a:ea typeface="굴림" pitchFamily="50" charset="-127"/>
              </a:rPr>
              <a:t> 더하면 </a:t>
            </a:r>
            <a:r>
              <a:rPr lang="en-US" altLang="ko-KR" sz="2100" dirty="0" smtClean="0">
                <a:latin typeface="굴림" pitchFamily="50" charset="-127"/>
                <a:ea typeface="굴림" pitchFamily="50" charset="-127"/>
              </a:rPr>
              <a:t>90</a:t>
            </a:r>
            <a:r>
              <a:rPr lang="ko-KR" altLang="en-US" sz="2100" dirty="0" smtClean="0">
                <a:latin typeface="굴림" pitchFamily="50" charset="-127"/>
                <a:ea typeface="굴림" pitchFamily="50" charset="-127"/>
              </a:rPr>
              <a:t>도</a:t>
            </a:r>
            <a:r>
              <a:rPr lang="en-US" altLang="ko-KR" sz="2100" dirty="0" smtClean="0">
                <a:latin typeface="굴림" pitchFamily="50" charset="-127"/>
                <a:ea typeface="굴림" pitchFamily="50" charset="-127"/>
              </a:rPr>
              <a:t>+120</a:t>
            </a:r>
            <a:r>
              <a:rPr lang="ko-KR" altLang="en-US" sz="2100" dirty="0" smtClean="0">
                <a:latin typeface="굴림" pitchFamily="50" charset="-127"/>
                <a:ea typeface="굴림" pitchFamily="50" charset="-127"/>
              </a:rPr>
              <a:t>도</a:t>
            </a:r>
            <a:r>
              <a:rPr lang="en-US" altLang="ko-KR" sz="2100" dirty="0" smtClean="0">
                <a:latin typeface="굴림" pitchFamily="50" charset="-127"/>
                <a:ea typeface="굴림" pitchFamily="50" charset="-127"/>
              </a:rPr>
              <a:t>+120</a:t>
            </a:r>
            <a:r>
              <a:rPr lang="ko-KR" altLang="en-US" sz="2100" dirty="0" smtClean="0">
                <a:latin typeface="굴림" pitchFamily="50" charset="-127"/>
                <a:ea typeface="굴림" pitchFamily="50" charset="-127"/>
              </a:rPr>
              <a:t>도는 </a:t>
            </a:r>
            <a:r>
              <a:rPr lang="en-US" altLang="ko-KR" sz="2100" dirty="0" smtClean="0">
                <a:latin typeface="굴림" pitchFamily="50" charset="-127"/>
                <a:ea typeface="굴림" pitchFamily="50" charset="-127"/>
              </a:rPr>
              <a:t>330</a:t>
            </a:r>
            <a:r>
              <a:rPr lang="ko-KR" altLang="en-US" sz="2100" dirty="0" smtClean="0">
                <a:latin typeface="굴림" pitchFamily="50" charset="-127"/>
                <a:ea typeface="굴림" pitchFamily="50" charset="-127"/>
              </a:rPr>
              <a:t>도이다</a:t>
            </a:r>
            <a:r>
              <a:rPr lang="en-US" altLang="ko-KR" sz="2100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r>
              <a:rPr lang="ko-KR" altLang="en-US" sz="2100" dirty="0" smtClean="0">
                <a:latin typeface="굴림" pitchFamily="50" charset="-127"/>
                <a:ea typeface="굴림" pitchFamily="50" charset="-127"/>
              </a:rPr>
              <a:t>깎은 </a:t>
            </a:r>
            <a:r>
              <a:rPr lang="ko-KR" altLang="en-US" sz="2100" dirty="0" err="1" smtClean="0">
                <a:latin typeface="굴림" pitchFamily="50" charset="-127"/>
                <a:ea typeface="굴림" pitchFamily="50" charset="-127"/>
              </a:rPr>
              <a:t>정십이면체는</a:t>
            </a:r>
            <a:r>
              <a:rPr lang="ko-KR" altLang="en-US" sz="2100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2100" dirty="0" err="1" smtClean="0">
                <a:latin typeface="굴림" pitchFamily="50" charset="-127"/>
                <a:ea typeface="굴림" pitchFamily="50" charset="-127"/>
              </a:rPr>
              <a:t>꼭짓점</a:t>
            </a:r>
            <a:r>
              <a:rPr lang="ko-KR" altLang="en-US" sz="2100" dirty="0" smtClean="0">
                <a:latin typeface="굴림" pitchFamily="50" charset="-127"/>
                <a:ea typeface="굴림" pitchFamily="50" charset="-127"/>
              </a:rPr>
              <a:t> 한 개에 정삼각형 </a:t>
            </a:r>
            <a:r>
              <a:rPr lang="en-US" altLang="ko-KR" sz="2100" dirty="0" smtClean="0">
                <a:latin typeface="굴림" pitchFamily="50" charset="-127"/>
                <a:ea typeface="굴림" pitchFamily="50" charset="-127"/>
              </a:rPr>
              <a:t>1</a:t>
            </a:r>
            <a:r>
              <a:rPr lang="ko-KR" altLang="en-US" sz="2100" dirty="0" smtClean="0">
                <a:latin typeface="굴림" pitchFamily="50" charset="-127"/>
                <a:ea typeface="굴림" pitchFamily="50" charset="-127"/>
              </a:rPr>
              <a:t>개가 있고</a:t>
            </a:r>
            <a:r>
              <a:rPr lang="en-US" altLang="ko-KR" sz="2100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2100" dirty="0" err="1" smtClean="0">
                <a:latin typeface="굴림" pitchFamily="50" charset="-127"/>
                <a:ea typeface="굴림" pitchFamily="50" charset="-127"/>
              </a:rPr>
              <a:t>정십각형</a:t>
            </a:r>
            <a:r>
              <a:rPr lang="ko-KR" altLang="en-US" sz="2100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2100" dirty="0" smtClean="0">
                <a:latin typeface="굴림" pitchFamily="50" charset="-127"/>
                <a:ea typeface="굴림" pitchFamily="50" charset="-127"/>
              </a:rPr>
              <a:t>2</a:t>
            </a:r>
            <a:r>
              <a:rPr lang="ko-KR" altLang="en-US" sz="2100" dirty="0" smtClean="0">
                <a:latin typeface="굴림" pitchFamily="50" charset="-127"/>
                <a:ea typeface="굴림" pitchFamily="50" charset="-127"/>
              </a:rPr>
              <a:t>개가 있어서 아까와 같이 또 세 도형의 </a:t>
            </a:r>
            <a:r>
              <a:rPr lang="ko-KR" altLang="en-US" sz="2100" dirty="0" err="1" smtClean="0">
                <a:latin typeface="굴림" pitchFamily="50" charset="-127"/>
                <a:ea typeface="굴림" pitchFamily="50" charset="-127"/>
              </a:rPr>
              <a:t>한각을</a:t>
            </a:r>
            <a:r>
              <a:rPr lang="ko-KR" altLang="en-US" sz="2100" dirty="0" smtClean="0">
                <a:latin typeface="굴림" pitchFamily="50" charset="-127"/>
                <a:ea typeface="굴림" pitchFamily="50" charset="-127"/>
              </a:rPr>
              <a:t> 더하면 </a:t>
            </a:r>
            <a:r>
              <a:rPr lang="en-US" altLang="ko-KR" sz="2100" dirty="0" smtClean="0">
                <a:latin typeface="굴림" pitchFamily="50" charset="-127"/>
                <a:ea typeface="굴림" pitchFamily="50" charset="-127"/>
              </a:rPr>
              <a:t>60</a:t>
            </a:r>
            <a:r>
              <a:rPr lang="ko-KR" altLang="en-US" sz="2100" dirty="0" smtClean="0">
                <a:latin typeface="굴림" pitchFamily="50" charset="-127"/>
                <a:ea typeface="굴림" pitchFamily="50" charset="-127"/>
              </a:rPr>
              <a:t>도</a:t>
            </a:r>
            <a:r>
              <a:rPr lang="en-US" altLang="ko-KR" sz="2100" dirty="0" smtClean="0">
                <a:latin typeface="굴림" pitchFamily="50" charset="-127"/>
                <a:ea typeface="굴림" pitchFamily="50" charset="-127"/>
              </a:rPr>
              <a:t>+144</a:t>
            </a:r>
            <a:r>
              <a:rPr lang="ko-KR" altLang="en-US" sz="2100" dirty="0" smtClean="0">
                <a:latin typeface="굴림" pitchFamily="50" charset="-127"/>
                <a:ea typeface="굴림" pitchFamily="50" charset="-127"/>
              </a:rPr>
              <a:t>도</a:t>
            </a:r>
            <a:r>
              <a:rPr lang="en-US" altLang="ko-KR" sz="2100" dirty="0" smtClean="0">
                <a:latin typeface="굴림" pitchFamily="50" charset="-127"/>
                <a:ea typeface="굴림" pitchFamily="50" charset="-127"/>
              </a:rPr>
              <a:t>+144</a:t>
            </a:r>
            <a:r>
              <a:rPr lang="ko-KR" altLang="en-US" sz="2100" dirty="0" smtClean="0">
                <a:latin typeface="굴림" pitchFamily="50" charset="-127"/>
                <a:ea typeface="굴림" pitchFamily="50" charset="-127"/>
              </a:rPr>
              <a:t>도는 </a:t>
            </a:r>
            <a:r>
              <a:rPr lang="en-US" altLang="ko-KR" sz="2100" dirty="0" smtClean="0">
                <a:latin typeface="굴림" pitchFamily="50" charset="-127"/>
                <a:ea typeface="굴림" pitchFamily="50" charset="-127"/>
              </a:rPr>
              <a:t>348</a:t>
            </a:r>
            <a:r>
              <a:rPr lang="ko-KR" altLang="en-US" sz="2100" dirty="0" smtClean="0">
                <a:latin typeface="굴림" pitchFamily="50" charset="-127"/>
                <a:ea typeface="굴림" pitchFamily="50" charset="-127"/>
              </a:rPr>
              <a:t>도이다</a:t>
            </a:r>
            <a:r>
              <a:rPr lang="en-US" altLang="ko-KR" sz="2100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r>
              <a:rPr lang="ko-KR" altLang="en-US" sz="2100" dirty="0" smtClean="0">
                <a:latin typeface="굴림" pitchFamily="50" charset="-127"/>
                <a:ea typeface="굴림" pitchFamily="50" charset="-127"/>
              </a:rPr>
              <a:t>깎은 </a:t>
            </a:r>
            <a:r>
              <a:rPr lang="ko-KR" altLang="en-US" sz="2100" dirty="0" err="1" smtClean="0">
                <a:latin typeface="굴림" pitchFamily="50" charset="-127"/>
                <a:ea typeface="굴림" pitchFamily="50" charset="-127"/>
              </a:rPr>
              <a:t>정이십면체는</a:t>
            </a:r>
            <a:r>
              <a:rPr lang="ko-KR" altLang="en-US" sz="2100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2100" dirty="0" err="1" smtClean="0">
                <a:latin typeface="굴림" pitchFamily="50" charset="-127"/>
                <a:ea typeface="굴림" pitchFamily="50" charset="-127"/>
              </a:rPr>
              <a:t>꼭짓점</a:t>
            </a:r>
            <a:r>
              <a:rPr lang="ko-KR" altLang="en-US" sz="2100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2100" dirty="0" err="1" smtClean="0">
                <a:latin typeface="굴림" pitchFamily="50" charset="-127"/>
                <a:ea typeface="굴림" pitchFamily="50" charset="-127"/>
              </a:rPr>
              <a:t>한개에</a:t>
            </a:r>
            <a:r>
              <a:rPr lang="ko-KR" altLang="en-US" sz="2100" dirty="0" smtClean="0">
                <a:latin typeface="굴림" pitchFamily="50" charset="-127"/>
                <a:ea typeface="굴림" pitchFamily="50" charset="-127"/>
              </a:rPr>
              <a:t> 정오각형 </a:t>
            </a:r>
            <a:r>
              <a:rPr lang="en-US" altLang="ko-KR" sz="2100" dirty="0" smtClean="0">
                <a:latin typeface="굴림" pitchFamily="50" charset="-127"/>
                <a:ea typeface="굴림" pitchFamily="50" charset="-127"/>
              </a:rPr>
              <a:t>1</a:t>
            </a:r>
            <a:r>
              <a:rPr lang="ko-KR" altLang="en-US" sz="2100" dirty="0" smtClean="0">
                <a:latin typeface="굴림" pitchFamily="50" charset="-127"/>
                <a:ea typeface="굴림" pitchFamily="50" charset="-127"/>
              </a:rPr>
              <a:t>개가 있고 정육각형 </a:t>
            </a:r>
            <a:r>
              <a:rPr lang="en-US" altLang="ko-KR" sz="2100" dirty="0" smtClean="0">
                <a:latin typeface="굴림" pitchFamily="50" charset="-127"/>
                <a:ea typeface="굴림" pitchFamily="50" charset="-127"/>
              </a:rPr>
              <a:t>2</a:t>
            </a:r>
            <a:r>
              <a:rPr lang="ko-KR" altLang="en-US" sz="2100" dirty="0" smtClean="0">
                <a:latin typeface="굴림" pitchFamily="50" charset="-127"/>
                <a:ea typeface="굴림" pitchFamily="50" charset="-127"/>
              </a:rPr>
              <a:t>개가 있어서 </a:t>
            </a:r>
            <a:r>
              <a:rPr lang="en-US" altLang="ko-KR" sz="2100" dirty="0" smtClean="0">
                <a:latin typeface="굴림" pitchFamily="50" charset="-127"/>
                <a:ea typeface="굴림" pitchFamily="50" charset="-127"/>
              </a:rPr>
              <a:t>108</a:t>
            </a:r>
            <a:r>
              <a:rPr lang="ko-KR" altLang="en-US" sz="2100" dirty="0" smtClean="0">
                <a:latin typeface="굴림" pitchFamily="50" charset="-127"/>
                <a:ea typeface="굴림" pitchFamily="50" charset="-127"/>
              </a:rPr>
              <a:t>도</a:t>
            </a:r>
            <a:r>
              <a:rPr lang="en-US" altLang="ko-KR" sz="2100" dirty="0" smtClean="0">
                <a:latin typeface="굴림" pitchFamily="50" charset="-127"/>
                <a:ea typeface="굴림" pitchFamily="50" charset="-127"/>
              </a:rPr>
              <a:t>+120</a:t>
            </a:r>
            <a:r>
              <a:rPr lang="ko-KR" altLang="en-US" sz="2100" dirty="0" smtClean="0">
                <a:latin typeface="굴림" pitchFamily="50" charset="-127"/>
                <a:ea typeface="굴림" pitchFamily="50" charset="-127"/>
              </a:rPr>
              <a:t>도</a:t>
            </a:r>
            <a:r>
              <a:rPr lang="en-US" altLang="ko-KR" sz="2100" dirty="0" smtClean="0">
                <a:latin typeface="굴림" pitchFamily="50" charset="-127"/>
                <a:ea typeface="굴림" pitchFamily="50" charset="-127"/>
              </a:rPr>
              <a:t>+120</a:t>
            </a:r>
            <a:r>
              <a:rPr lang="ko-KR" altLang="en-US" sz="2100" dirty="0" smtClean="0">
                <a:latin typeface="굴림" pitchFamily="50" charset="-127"/>
                <a:ea typeface="굴림" pitchFamily="50" charset="-127"/>
              </a:rPr>
              <a:t>도는 </a:t>
            </a:r>
            <a:r>
              <a:rPr lang="en-US" altLang="ko-KR" sz="2100" dirty="0" smtClean="0">
                <a:latin typeface="굴림" pitchFamily="50" charset="-127"/>
                <a:ea typeface="굴림" pitchFamily="50" charset="-127"/>
              </a:rPr>
              <a:t>348</a:t>
            </a:r>
            <a:r>
              <a:rPr lang="ko-KR" altLang="en-US" sz="2100" dirty="0" smtClean="0">
                <a:latin typeface="굴림" pitchFamily="50" charset="-127"/>
                <a:ea typeface="굴림" pitchFamily="50" charset="-127"/>
              </a:rPr>
              <a:t>도이다</a:t>
            </a:r>
            <a:r>
              <a:rPr lang="en-US" altLang="ko-KR" sz="2100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pPr algn="just"/>
            <a:endParaRPr lang="ko-KR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54805" cy="939784"/>
          </a:xfrm>
        </p:spPr>
        <p:txBody>
          <a:bodyPr/>
          <a:lstStyle/>
          <a:p>
            <a:r>
              <a:rPr lang="ko-KR" altLang="en-US" dirty="0" smtClean="0">
                <a:latin typeface="HY나무M" pitchFamily="18" charset="-127"/>
                <a:ea typeface="HY나무M" pitchFamily="18" charset="-127"/>
              </a:rPr>
              <a:t>느낀 점</a:t>
            </a:r>
            <a:endParaRPr lang="ko-KR" altLang="en-US" dirty="0">
              <a:latin typeface="HY나무M" pitchFamily="18" charset="-127"/>
              <a:ea typeface="HY나무M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1844824"/>
            <a:ext cx="75608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latin typeface="굴림" pitchFamily="50" charset="-127"/>
                <a:ea typeface="굴림" pitchFamily="50" charset="-127"/>
              </a:rPr>
              <a:t>우선 이렇게  발표하게 되어서 </a:t>
            </a:r>
            <a:r>
              <a:rPr lang="ko-KR" altLang="en-US" sz="2800" dirty="0" smtClean="0">
                <a:latin typeface="굴림" pitchFamily="50" charset="-127"/>
                <a:ea typeface="굴림" pitchFamily="50" charset="-127"/>
              </a:rPr>
              <a:t>기쁩니다</a:t>
            </a:r>
            <a:r>
              <a:rPr lang="en-US" altLang="ko-KR" sz="2800" dirty="0" smtClean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2800" dirty="0" smtClean="0">
                <a:latin typeface="굴림" pitchFamily="50" charset="-127"/>
                <a:ea typeface="굴림" pitchFamily="50" charset="-127"/>
              </a:rPr>
              <a:t>주제를 정하는데 많은 시간과 어려움이 있었지만</a:t>
            </a:r>
            <a:r>
              <a:rPr lang="en-US" altLang="ko-KR" sz="2800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2800" dirty="0" smtClean="0">
                <a:latin typeface="굴림" pitchFamily="50" charset="-127"/>
                <a:ea typeface="굴림" pitchFamily="50" charset="-127"/>
              </a:rPr>
              <a:t>장윤정 선생님의 도움으로 해결할 수 </a:t>
            </a:r>
            <a:r>
              <a:rPr lang="ko-KR" altLang="en-US" sz="2800" dirty="0" smtClean="0">
                <a:latin typeface="굴림" pitchFamily="50" charset="-127"/>
                <a:ea typeface="굴림" pitchFamily="50" charset="-127"/>
              </a:rPr>
              <a:t>있었습니다</a:t>
            </a:r>
            <a:r>
              <a:rPr lang="en-US" altLang="ko-KR" sz="2800" dirty="0" smtClean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2800" dirty="0" smtClean="0">
                <a:latin typeface="굴림" pitchFamily="50" charset="-127"/>
                <a:ea typeface="굴림" pitchFamily="50" charset="-127"/>
              </a:rPr>
              <a:t>준 정다면체를  만드는 것이 힘들었지만 만들고 나니 보람이 </a:t>
            </a:r>
            <a:r>
              <a:rPr lang="ko-KR" altLang="en-US" sz="2800" dirty="0" smtClean="0">
                <a:latin typeface="굴림" pitchFamily="50" charset="-127"/>
                <a:ea typeface="굴림" pitchFamily="50" charset="-127"/>
              </a:rPr>
              <a:t>있었습니다</a:t>
            </a:r>
            <a:r>
              <a:rPr lang="en-US" altLang="ko-KR" sz="2800" dirty="0" smtClean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2800" dirty="0" smtClean="0">
                <a:latin typeface="굴림" pitchFamily="50" charset="-127"/>
                <a:ea typeface="굴림" pitchFamily="50" charset="-127"/>
              </a:rPr>
              <a:t>이번 산출물발표를 계기로 </a:t>
            </a:r>
            <a:r>
              <a:rPr lang="ko-KR" altLang="en-US" sz="2800" dirty="0" err="1" smtClean="0">
                <a:latin typeface="굴림" pitchFamily="50" charset="-127"/>
                <a:ea typeface="굴림" pitchFamily="50" charset="-127"/>
              </a:rPr>
              <a:t>준정다면체에</a:t>
            </a:r>
            <a:r>
              <a:rPr lang="ko-KR" altLang="en-US" sz="2800" dirty="0" smtClean="0">
                <a:latin typeface="굴림" pitchFamily="50" charset="-127"/>
                <a:ea typeface="굴림" pitchFamily="50" charset="-127"/>
              </a:rPr>
              <a:t> 대한 </a:t>
            </a:r>
            <a:r>
              <a:rPr lang="ko-KR" altLang="en-US" sz="2800" dirty="0" smtClean="0">
                <a:latin typeface="굴림" pitchFamily="50" charset="-127"/>
                <a:ea typeface="굴림" pitchFamily="50" charset="-127"/>
              </a:rPr>
              <a:t>많은 관심이 생겼습니다</a:t>
            </a:r>
            <a:r>
              <a:rPr lang="en-US" altLang="ko-KR" sz="2800" dirty="0" smtClean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2800" dirty="0" smtClean="0">
                <a:latin typeface="굴림" pitchFamily="50" charset="-127"/>
                <a:ea typeface="굴림" pitchFamily="50" charset="-127"/>
              </a:rPr>
              <a:t>이 분야에 대해서 더 연구해봐야 </a:t>
            </a:r>
            <a:r>
              <a:rPr lang="ko-KR" altLang="en-US" sz="2800" dirty="0" smtClean="0">
                <a:latin typeface="굴림" pitchFamily="50" charset="-127"/>
                <a:ea typeface="굴림" pitchFamily="50" charset="-127"/>
              </a:rPr>
              <a:t>겠다</a:t>
            </a:r>
            <a:r>
              <a:rPr lang="ko-KR" altLang="en-US" sz="2800" dirty="0" smtClean="0">
                <a:latin typeface="굴림" pitchFamily="50" charset="-127"/>
                <a:ea typeface="굴림" pitchFamily="50" charset="-127"/>
              </a:rPr>
              <a:t>고 생각했습니다</a:t>
            </a:r>
            <a:r>
              <a:rPr lang="en-US" altLang="ko-KR" sz="2800" dirty="0" smtClean="0">
                <a:latin typeface="굴림" pitchFamily="50" charset="-127"/>
                <a:ea typeface="굴림" pitchFamily="50" charset="-127"/>
              </a:rPr>
              <a:t>.</a:t>
            </a:r>
            <a:r>
              <a:rPr lang="en-US" altLang="ko-KR" sz="2800" dirty="0" smtClean="0">
                <a:latin typeface="굴림" pitchFamily="50" charset="-127"/>
                <a:ea typeface="굴림" pitchFamily="50" charset="-127"/>
              </a:rPr>
              <a:t> </a:t>
            </a:r>
            <a:endParaRPr lang="en-US" altLang="ko-KR" sz="2800" dirty="0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548680"/>
            <a:ext cx="5832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 smtClean="0">
                <a:latin typeface="HY나무M" pitchFamily="18" charset="-127"/>
                <a:ea typeface="HY나무M" pitchFamily="18" charset="-127"/>
              </a:rPr>
              <a:t>연구 동기 및 목적</a:t>
            </a:r>
          </a:p>
          <a:p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1916832"/>
            <a:ext cx="748883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>
                <a:latin typeface="HY나무B" pitchFamily="18" charset="-127"/>
                <a:ea typeface="HY나무B" pitchFamily="18" charset="-127"/>
              </a:rPr>
              <a:t>실생활에 많이 쓰이는 수학 중 하나가 도형인데</a:t>
            </a:r>
            <a:r>
              <a:rPr lang="en-US" altLang="ko-KR" sz="3600" dirty="0">
                <a:latin typeface="HY나무B" pitchFamily="18" charset="-127"/>
                <a:ea typeface="HY나무B" pitchFamily="18" charset="-127"/>
              </a:rPr>
              <a:t>, </a:t>
            </a:r>
            <a:r>
              <a:rPr lang="ko-KR" altLang="en-US" sz="3600" dirty="0">
                <a:latin typeface="HY나무B" pitchFamily="18" charset="-127"/>
                <a:ea typeface="HY나무B" pitchFamily="18" charset="-127"/>
              </a:rPr>
              <a:t>그 중에서 우리가 알고 있지만 쉽게 지나칠 수 있는 것 역시 </a:t>
            </a:r>
            <a:r>
              <a:rPr lang="ko-KR" altLang="en-US" sz="3600" dirty="0" smtClean="0">
                <a:latin typeface="HY나무B" pitchFamily="18" charset="-127"/>
                <a:ea typeface="HY나무B" pitchFamily="18" charset="-127"/>
              </a:rPr>
              <a:t>도형입니다</a:t>
            </a:r>
            <a:r>
              <a:rPr lang="en-US" altLang="ko-KR" sz="3600" dirty="0">
                <a:latin typeface="HY나무B" pitchFamily="18" charset="-127"/>
                <a:ea typeface="HY나무B" pitchFamily="18" charset="-127"/>
              </a:rPr>
              <a:t>. </a:t>
            </a:r>
            <a:r>
              <a:rPr lang="ko-KR" altLang="en-US" sz="3600" dirty="0">
                <a:latin typeface="HY나무B" pitchFamily="18" charset="-127"/>
                <a:ea typeface="HY나무B" pitchFamily="18" charset="-127"/>
              </a:rPr>
              <a:t>그래서 이번 기회에 더욱 관심을 가지고 알아보고 싶어서 이 주제를 </a:t>
            </a:r>
            <a:r>
              <a:rPr lang="ko-KR" altLang="en-US" sz="3600" dirty="0" smtClean="0">
                <a:latin typeface="HY나무B" pitchFamily="18" charset="-127"/>
                <a:ea typeface="HY나무B" pitchFamily="18" charset="-127"/>
              </a:rPr>
              <a:t>선택했습니다</a:t>
            </a:r>
            <a:r>
              <a:rPr lang="en-US" altLang="ko-KR" sz="3600" dirty="0">
                <a:latin typeface="HY나무B" pitchFamily="18" charset="-127"/>
                <a:ea typeface="HY나무B" pitchFamily="18" charset="-127"/>
              </a:rPr>
              <a:t>. </a:t>
            </a:r>
            <a:endParaRPr lang="ko-KR" altLang="en-US" sz="3600" dirty="0">
              <a:latin typeface="HY나무B" pitchFamily="18" charset="-127"/>
              <a:ea typeface="HY나무B" pitchFamily="18" charset="-127"/>
            </a:endParaRPr>
          </a:p>
          <a:p>
            <a:endParaRPr lang="ko-KR" altLang="en-US" sz="28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정육면체 12"/>
          <p:cNvSpPr/>
          <p:nvPr/>
        </p:nvSpPr>
        <p:spPr>
          <a:xfrm>
            <a:off x="7236296" y="4941168"/>
            <a:ext cx="1296144" cy="144016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>
                <a:latin typeface="HY나무M" pitchFamily="18" charset="-127"/>
                <a:ea typeface="HY나무M" pitchFamily="18" charset="-127"/>
              </a:rPr>
              <a:t>선행 조사</a:t>
            </a:r>
            <a:endParaRPr lang="ko-KR" altLang="en-US" dirty="0">
              <a:latin typeface="HY나무M" pitchFamily="18" charset="-127"/>
              <a:ea typeface="HY나무M" pitchFamily="18" charset="-127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8673" name="_x93476736" descr="EMB00000eac37a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1800200" cy="100822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995936" y="1124744"/>
            <a:ext cx="4572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  <a:p>
            <a:r>
              <a:rPr lang="ko-KR" altLang="en-US" sz="3600" b="1" dirty="0" smtClean="0"/>
              <a:t>정다면체란</a:t>
            </a:r>
            <a:r>
              <a:rPr lang="en-US" altLang="ko-KR" sz="3600" b="1" dirty="0" smtClean="0"/>
              <a:t>?</a:t>
            </a:r>
            <a:endParaRPr lang="ko-KR" altLang="en-US" sz="3600" dirty="0"/>
          </a:p>
          <a:p>
            <a:r>
              <a:rPr lang="ko-KR" altLang="en-US" sz="2400" dirty="0" smtClean="0"/>
              <a:t>  면이 </a:t>
            </a:r>
            <a:r>
              <a:rPr lang="ko-KR" altLang="en-US" sz="2400" dirty="0"/>
              <a:t>합동인 정다각형의 영역으로 이루어져 있고</a:t>
            </a:r>
            <a:r>
              <a:rPr lang="en-US" altLang="ko-KR" sz="2400" dirty="0"/>
              <a:t>, </a:t>
            </a:r>
            <a:r>
              <a:rPr lang="ko-KR" altLang="en-US" sz="2400" dirty="0"/>
              <a:t>또 각 꼭지점에 대한 </a:t>
            </a:r>
            <a:r>
              <a:rPr lang="ko-KR" altLang="en-US" sz="2400" dirty="0" err="1"/>
              <a:t>입체각이</a:t>
            </a:r>
            <a:r>
              <a:rPr lang="ko-KR" altLang="en-US" sz="2400" dirty="0"/>
              <a:t> 모두 상등인 </a:t>
            </a:r>
            <a:r>
              <a:rPr lang="ko-KR" altLang="en-US" sz="2400" dirty="0" err="1"/>
              <a:t>볼록다면체로</a:t>
            </a:r>
            <a:r>
              <a:rPr lang="ko-KR" altLang="en-US" sz="2400" dirty="0"/>
              <a:t> 플라톤의 다면체라고도 </a:t>
            </a:r>
            <a:r>
              <a:rPr lang="ko-KR" altLang="en-US" sz="2400" dirty="0" smtClean="0"/>
              <a:t>한다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8676" name="_x93474816" descr="EMB00000eac37a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424729"/>
            <a:ext cx="1800200" cy="996160"/>
          </a:xfrm>
          <a:prstGeom prst="rect">
            <a:avLst/>
          </a:prstGeom>
          <a:noFill/>
        </p:spPr>
      </p:pic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8678" name="_x93476256" descr="EMB00000eac37a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564904"/>
            <a:ext cx="1800200" cy="1008112"/>
          </a:xfrm>
          <a:prstGeom prst="rect">
            <a:avLst/>
          </a:prstGeom>
          <a:noFill/>
        </p:spPr>
      </p:pic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8680" name="_x93473616" descr="EMB00000eac37a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2564904"/>
            <a:ext cx="1800200" cy="1008112"/>
          </a:xfrm>
          <a:prstGeom prst="rect">
            <a:avLst/>
          </a:prstGeom>
          <a:noFill/>
        </p:spPr>
      </p:pic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8682" name="_x93474416" descr="EMB00000eac37a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3861048"/>
            <a:ext cx="3018690" cy="10801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b="1" dirty="0" err="1" smtClean="0">
                <a:latin typeface="HY나무M" pitchFamily="18" charset="-127"/>
                <a:ea typeface="HY나무M" pitchFamily="18" charset="-127"/>
              </a:rPr>
              <a:t>준정다면체</a:t>
            </a:r>
            <a:endParaRPr lang="ko-KR" altLang="en-US" dirty="0">
              <a:latin typeface="HY나무M" pitchFamily="18" charset="-127"/>
              <a:ea typeface="HY나무M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7624" y="1340768"/>
            <a:ext cx="68407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err="1">
                <a:latin typeface="굴림" pitchFamily="50" charset="-127"/>
                <a:ea typeface="굴림" pitchFamily="50" charset="-127"/>
              </a:rPr>
              <a:t>준정다면체</a:t>
            </a:r>
            <a:r>
              <a:rPr lang="en-US" altLang="ko-KR" sz="3200" dirty="0">
                <a:latin typeface="굴림" pitchFamily="50" charset="-127"/>
                <a:ea typeface="굴림" pitchFamily="50" charset="-127"/>
              </a:rPr>
              <a:t>(</a:t>
            </a:r>
            <a:r>
              <a:rPr lang="ko-KR" altLang="en-US" sz="3200" dirty="0" err="1">
                <a:latin typeface="굴림" pitchFamily="50" charset="-127"/>
                <a:ea typeface="굴림" pitchFamily="50" charset="-127"/>
              </a:rPr>
              <a:t>準正多面體</a:t>
            </a:r>
            <a:r>
              <a:rPr lang="en-US" altLang="ko-KR" sz="3200" dirty="0">
                <a:latin typeface="굴림" pitchFamily="50" charset="-127"/>
                <a:ea typeface="굴림" pitchFamily="50" charset="-127"/>
              </a:rPr>
              <a:t>)</a:t>
            </a:r>
            <a:r>
              <a:rPr lang="ko-KR" altLang="en-US" sz="3200" dirty="0">
                <a:latin typeface="굴림" pitchFamily="50" charset="-127"/>
                <a:ea typeface="굴림" pitchFamily="50" charset="-127"/>
              </a:rPr>
              <a:t>는 </a:t>
            </a:r>
            <a:r>
              <a:rPr lang="en-US" altLang="ko-KR" sz="3200" dirty="0">
                <a:latin typeface="굴림" pitchFamily="50" charset="-127"/>
                <a:ea typeface="굴림" pitchFamily="50" charset="-127"/>
              </a:rPr>
              <a:t>(</a:t>
            </a:r>
            <a:r>
              <a:rPr lang="en-US" altLang="ko-KR" sz="3200" dirty="0" err="1">
                <a:latin typeface="굴림" pitchFamily="50" charset="-127"/>
                <a:ea typeface="굴림" pitchFamily="50" charset="-127"/>
              </a:rPr>
              <a:t>Semiregular</a:t>
            </a:r>
            <a:r>
              <a:rPr lang="en-US" altLang="ko-KR" sz="3200" dirty="0">
                <a:latin typeface="굴림" pitchFamily="50" charset="-127"/>
                <a:ea typeface="굴림" pitchFamily="50" charset="-127"/>
              </a:rPr>
              <a:t> polyhedron)</a:t>
            </a:r>
            <a:r>
              <a:rPr lang="ko-KR" altLang="en-US" sz="3200" dirty="0">
                <a:latin typeface="굴림" pitchFamily="50" charset="-127"/>
                <a:ea typeface="굴림" pitchFamily="50" charset="-127"/>
              </a:rPr>
              <a:t>은 두 종류 이상의 정다각형으로 이루어져 있으며</a:t>
            </a:r>
            <a:r>
              <a:rPr lang="en-US" altLang="ko-KR" sz="3200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3200" dirty="0">
                <a:latin typeface="굴림" pitchFamily="50" charset="-127"/>
                <a:ea typeface="굴림" pitchFamily="50" charset="-127"/>
              </a:rPr>
              <a:t>각 꼭지점에 모인 면이 배치가 서로 같은 볼록 </a:t>
            </a:r>
            <a:r>
              <a:rPr lang="ko-KR" altLang="en-US" sz="3200" dirty="0" smtClean="0">
                <a:latin typeface="굴림" pitchFamily="50" charset="-127"/>
                <a:ea typeface="굴림" pitchFamily="50" charset="-127"/>
              </a:rPr>
              <a:t>다면체이다</a:t>
            </a:r>
            <a:r>
              <a:rPr lang="en-US" altLang="ko-KR" sz="3200" dirty="0" smtClean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3200" dirty="0">
              <a:latin typeface="굴림" pitchFamily="50" charset="-127"/>
              <a:ea typeface="굴림" pitchFamily="50" charset="-127"/>
            </a:endParaRPr>
          </a:p>
          <a:p>
            <a:endParaRPr lang="ko-KR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3923928" y="1600200"/>
            <a:ext cx="4762872" cy="4525963"/>
          </a:xfrm>
        </p:spPr>
        <p:txBody>
          <a:bodyPr>
            <a:normAutofit fontScale="92500" lnSpcReduction="20000"/>
          </a:bodyPr>
          <a:lstStyle/>
          <a:p>
            <a:pPr>
              <a:buAutoNum type="arabicPeriod"/>
            </a:pPr>
            <a:r>
              <a:rPr lang="ko-KR" altLang="en-US" dirty="0" smtClean="0"/>
              <a:t>깎은 정사면체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err="1" smtClean="0"/>
              <a:t>꼭짓점</a:t>
            </a:r>
            <a:r>
              <a:rPr lang="ko-KR" altLang="en-US" dirty="0" smtClean="0"/>
              <a:t> </a:t>
            </a:r>
            <a:r>
              <a:rPr lang="en-US" altLang="ko-KR" dirty="0" smtClean="0"/>
              <a:t>12</a:t>
            </a:r>
            <a:r>
              <a:rPr lang="ko-KR" altLang="en-US" dirty="0" smtClean="0"/>
              <a:t>개</a:t>
            </a:r>
            <a:r>
              <a:rPr lang="en-US" altLang="ko-KR" dirty="0" smtClean="0"/>
              <a:t>, </a:t>
            </a:r>
            <a:r>
              <a:rPr lang="ko-KR" altLang="en-US" dirty="0" smtClean="0"/>
              <a:t>모서리 </a:t>
            </a:r>
            <a:r>
              <a:rPr lang="en-US" altLang="ko-KR" dirty="0" smtClean="0"/>
              <a:t>18</a:t>
            </a:r>
            <a:r>
              <a:rPr lang="ko-KR" altLang="en-US" dirty="0" smtClean="0"/>
              <a:t>개</a:t>
            </a:r>
            <a:r>
              <a:rPr lang="en-US" altLang="ko-KR" dirty="0" smtClean="0"/>
              <a:t>, </a:t>
            </a:r>
            <a:r>
              <a:rPr lang="ko-KR" altLang="en-US" dirty="0" smtClean="0"/>
              <a:t>면 </a:t>
            </a:r>
            <a:r>
              <a:rPr lang="en-US" altLang="ko-KR" dirty="0" smtClean="0"/>
              <a:t>8</a:t>
            </a:r>
            <a:r>
              <a:rPr lang="ko-KR" altLang="en-US" dirty="0" smtClean="0"/>
              <a:t>개</a:t>
            </a:r>
            <a:r>
              <a:rPr lang="en-US" altLang="ko-KR" dirty="0" smtClean="0"/>
              <a:t>(</a:t>
            </a:r>
            <a:r>
              <a:rPr lang="ko-KR" altLang="en-US" dirty="0" smtClean="0"/>
              <a:t>정삼각형 </a:t>
            </a:r>
            <a:r>
              <a:rPr lang="en-US" altLang="ko-KR" dirty="0" smtClean="0"/>
              <a:t>4</a:t>
            </a:r>
            <a:r>
              <a:rPr lang="ko-KR" altLang="en-US" dirty="0" smtClean="0"/>
              <a:t>개</a:t>
            </a:r>
            <a:r>
              <a:rPr lang="en-US" altLang="ko-KR" dirty="0" smtClean="0"/>
              <a:t>+</a:t>
            </a:r>
            <a:r>
              <a:rPr lang="ko-KR" altLang="en-US" dirty="0" smtClean="0"/>
              <a:t>정육각형 </a:t>
            </a:r>
            <a:r>
              <a:rPr lang="en-US" altLang="ko-KR" dirty="0" smtClean="0"/>
              <a:t>4</a:t>
            </a:r>
            <a:r>
              <a:rPr lang="ko-KR" altLang="en-US" dirty="0" smtClean="0"/>
              <a:t>개</a:t>
            </a:r>
            <a:r>
              <a:rPr lang="en-US" altLang="ko-KR" dirty="0" smtClean="0"/>
              <a:t>)</a:t>
            </a:r>
            <a:endParaRPr lang="ko-KR" altLang="en-US" dirty="0" smtClean="0"/>
          </a:p>
          <a:p>
            <a:r>
              <a:rPr lang="ko-KR" altLang="en-US" dirty="0" smtClean="0"/>
              <a:t>정사면체의 네 </a:t>
            </a:r>
            <a:r>
              <a:rPr lang="ko-KR" altLang="en-US" dirty="0" err="1" smtClean="0"/>
              <a:t>꼭짓점을</a:t>
            </a:r>
            <a:r>
              <a:rPr lang="ko-KR" altLang="en-US" dirty="0" smtClean="0"/>
              <a:t> 정삼각형으로 깎은 형태입니다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r>
              <a:rPr lang="ko-KR" altLang="en-US" dirty="0" smtClean="0"/>
              <a:t>정사면체의 </a:t>
            </a:r>
            <a:r>
              <a:rPr lang="ko-KR" altLang="en-US" dirty="0" err="1" smtClean="0"/>
              <a:t>꼭짓점은</a:t>
            </a:r>
            <a:r>
              <a:rPr lang="ko-KR" altLang="en-US" dirty="0" smtClean="0"/>
              <a:t> 정삼각형으로</a:t>
            </a:r>
            <a:r>
              <a:rPr lang="en-US" altLang="ko-KR" dirty="0" smtClean="0"/>
              <a:t>, </a:t>
            </a:r>
            <a:r>
              <a:rPr lang="ko-KR" altLang="en-US" dirty="0" smtClean="0"/>
              <a:t>면은 정육각형으로 바뀌었습니다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" name="_x93474416" descr="EMB00000eac37b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36912"/>
            <a:ext cx="2448272" cy="25511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21" name="_x93477216" descr="EMB00000eac37b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71480"/>
            <a:ext cx="2642295" cy="244827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928926" y="571480"/>
            <a:ext cx="56886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2. </a:t>
            </a:r>
            <a:r>
              <a:rPr lang="ko-KR" altLang="en-US" dirty="0"/>
              <a:t>깎은 정육면체</a:t>
            </a:r>
          </a:p>
          <a:p>
            <a:endParaRPr lang="en-US" altLang="ko-KR" dirty="0" smtClean="0"/>
          </a:p>
          <a:p>
            <a:r>
              <a:rPr lang="ko-KR" altLang="en-US" dirty="0" err="1" smtClean="0"/>
              <a:t>꼭짓점</a:t>
            </a:r>
            <a:r>
              <a:rPr lang="ko-KR" altLang="en-US" dirty="0" smtClean="0"/>
              <a:t> </a:t>
            </a:r>
            <a:r>
              <a:rPr lang="en-US" altLang="ko-KR" dirty="0"/>
              <a:t>24</a:t>
            </a:r>
            <a:r>
              <a:rPr lang="ko-KR" altLang="en-US" dirty="0"/>
              <a:t>개</a:t>
            </a:r>
            <a:r>
              <a:rPr lang="en-US" altLang="ko-KR" dirty="0"/>
              <a:t>, </a:t>
            </a:r>
            <a:r>
              <a:rPr lang="ko-KR" altLang="en-US" dirty="0"/>
              <a:t>모서리 </a:t>
            </a:r>
            <a:r>
              <a:rPr lang="en-US" altLang="ko-KR" dirty="0"/>
              <a:t>36</a:t>
            </a:r>
            <a:r>
              <a:rPr lang="ko-KR" altLang="en-US" dirty="0"/>
              <a:t>개</a:t>
            </a:r>
            <a:r>
              <a:rPr lang="en-US" altLang="ko-KR" dirty="0"/>
              <a:t>, </a:t>
            </a:r>
            <a:r>
              <a:rPr lang="ko-KR" altLang="en-US" dirty="0"/>
              <a:t>면 </a:t>
            </a:r>
            <a:r>
              <a:rPr lang="en-US" altLang="ko-KR" dirty="0"/>
              <a:t>14</a:t>
            </a:r>
            <a:r>
              <a:rPr lang="ko-KR" altLang="en-US" dirty="0"/>
              <a:t>개</a:t>
            </a:r>
            <a:r>
              <a:rPr lang="en-US" altLang="ko-KR" dirty="0"/>
              <a:t>(</a:t>
            </a:r>
            <a:r>
              <a:rPr lang="ko-KR" altLang="en-US" dirty="0" smtClean="0"/>
              <a:t>정삼각형 </a:t>
            </a:r>
            <a:r>
              <a:rPr lang="en-US" altLang="ko-KR" dirty="0"/>
              <a:t>8</a:t>
            </a:r>
            <a:r>
              <a:rPr lang="ko-KR" altLang="en-US" dirty="0"/>
              <a:t>개</a:t>
            </a:r>
            <a:r>
              <a:rPr lang="en-US" altLang="ko-KR" dirty="0"/>
              <a:t>+</a:t>
            </a:r>
            <a:r>
              <a:rPr lang="ko-KR" altLang="en-US" dirty="0"/>
              <a:t>정팔각형 </a:t>
            </a:r>
            <a:r>
              <a:rPr lang="en-US" altLang="ko-KR" dirty="0"/>
              <a:t>6</a:t>
            </a:r>
            <a:r>
              <a:rPr lang="ko-KR" altLang="en-US" dirty="0"/>
              <a:t>개</a:t>
            </a:r>
            <a:r>
              <a:rPr lang="en-US" altLang="ko-KR" dirty="0"/>
              <a:t>)</a:t>
            </a:r>
            <a:endParaRPr lang="ko-KR" altLang="en-US" dirty="0"/>
          </a:p>
          <a:p>
            <a:r>
              <a:rPr lang="ko-KR" altLang="en-US" dirty="0"/>
              <a:t>정육면체의 모서리를 깎아서 정삼각형으로 만들었습니다</a:t>
            </a:r>
            <a:r>
              <a:rPr lang="en-US" altLang="ko-KR" dirty="0"/>
              <a:t>.</a:t>
            </a:r>
            <a:endParaRPr lang="ko-KR" altLang="en-US" dirty="0"/>
          </a:p>
          <a:p>
            <a:r>
              <a:rPr lang="ko-KR" altLang="en-US" dirty="0"/>
              <a:t>정육면체의 </a:t>
            </a:r>
            <a:r>
              <a:rPr lang="ko-KR" altLang="en-US" dirty="0" err="1"/>
              <a:t>꼭짓점은</a:t>
            </a:r>
            <a:r>
              <a:rPr lang="ko-KR" altLang="en-US" dirty="0"/>
              <a:t> 정삼각형</a:t>
            </a:r>
            <a:r>
              <a:rPr lang="en-US" altLang="ko-KR" dirty="0"/>
              <a:t>, </a:t>
            </a:r>
            <a:r>
              <a:rPr lang="ko-KR" altLang="en-US" dirty="0"/>
              <a:t>면은 정팔각형으로 바뀌었습니다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25" name="_x93473936" descr="EMB00000eac37b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501008"/>
            <a:ext cx="2622104" cy="259228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879304" y="3501008"/>
            <a:ext cx="62646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3. </a:t>
            </a:r>
            <a:r>
              <a:rPr lang="ko-KR" altLang="en-US" dirty="0"/>
              <a:t>깎은 정팔면체</a:t>
            </a:r>
          </a:p>
          <a:p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꼭짓점</a:t>
            </a:r>
            <a:r>
              <a:rPr lang="ko-KR" altLang="en-US" dirty="0" smtClean="0"/>
              <a:t> </a:t>
            </a:r>
            <a:r>
              <a:rPr lang="en-US" altLang="ko-KR" dirty="0"/>
              <a:t>24</a:t>
            </a:r>
            <a:r>
              <a:rPr lang="ko-KR" altLang="en-US" dirty="0"/>
              <a:t>개</a:t>
            </a:r>
            <a:r>
              <a:rPr lang="en-US" altLang="ko-KR" dirty="0"/>
              <a:t>, </a:t>
            </a:r>
            <a:r>
              <a:rPr lang="ko-KR" altLang="en-US" dirty="0"/>
              <a:t>모서리 </a:t>
            </a:r>
            <a:r>
              <a:rPr lang="en-US" altLang="ko-KR" dirty="0"/>
              <a:t>36</a:t>
            </a:r>
            <a:r>
              <a:rPr lang="ko-KR" altLang="en-US" dirty="0"/>
              <a:t>개</a:t>
            </a:r>
            <a:r>
              <a:rPr lang="en-US" altLang="ko-KR" dirty="0"/>
              <a:t>, </a:t>
            </a:r>
            <a:r>
              <a:rPr lang="ko-KR" altLang="en-US" dirty="0"/>
              <a:t>면 </a:t>
            </a:r>
            <a:r>
              <a:rPr lang="en-US" altLang="ko-KR" dirty="0"/>
              <a:t>14</a:t>
            </a:r>
            <a:r>
              <a:rPr lang="ko-KR" altLang="en-US" dirty="0"/>
              <a:t>개</a:t>
            </a:r>
            <a:r>
              <a:rPr lang="en-US" altLang="ko-KR" dirty="0"/>
              <a:t>(</a:t>
            </a:r>
            <a:r>
              <a:rPr lang="ko-KR" altLang="en-US" dirty="0"/>
              <a:t>정사각형 </a:t>
            </a:r>
            <a:r>
              <a:rPr lang="en-US" altLang="ko-KR" dirty="0"/>
              <a:t>6</a:t>
            </a:r>
            <a:r>
              <a:rPr lang="ko-KR" altLang="en-US" dirty="0"/>
              <a:t>개</a:t>
            </a:r>
            <a:r>
              <a:rPr lang="en-US" altLang="ko-KR" dirty="0"/>
              <a:t>+ </a:t>
            </a:r>
            <a:r>
              <a:rPr lang="ko-KR" altLang="en-US" dirty="0"/>
              <a:t>정육각형 </a:t>
            </a:r>
            <a:r>
              <a:rPr lang="en-US" altLang="ko-KR" dirty="0"/>
              <a:t>8</a:t>
            </a:r>
            <a:r>
              <a:rPr lang="ko-KR" altLang="en-US" dirty="0"/>
              <a:t>개</a:t>
            </a:r>
            <a:r>
              <a:rPr lang="en-US" altLang="ko-KR" dirty="0"/>
              <a:t>)</a:t>
            </a:r>
            <a:endParaRPr lang="ko-KR" altLang="en-US" dirty="0"/>
          </a:p>
          <a:p>
            <a:r>
              <a:rPr lang="ko-KR" altLang="en-US" dirty="0" smtClean="0"/>
              <a:t> 정팔면체의 </a:t>
            </a:r>
            <a:r>
              <a:rPr lang="ko-KR" altLang="en-US" dirty="0" err="1"/>
              <a:t>꼭짓점을</a:t>
            </a:r>
            <a:r>
              <a:rPr lang="ko-KR" altLang="en-US" dirty="0"/>
              <a:t> 깎아서 정사각형으로 만들었습니다</a:t>
            </a:r>
            <a:r>
              <a:rPr lang="en-US" altLang="ko-KR" dirty="0"/>
              <a:t>.</a:t>
            </a:r>
            <a:endParaRPr lang="ko-KR" altLang="en-US" dirty="0"/>
          </a:p>
          <a:p>
            <a:r>
              <a:rPr lang="ko-KR" altLang="en-US" dirty="0"/>
              <a:t>정팔면체의 </a:t>
            </a:r>
            <a:r>
              <a:rPr lang="ko-KR" altLang="en-US" dirty="0" err="1"/>
              <a:t>꼭짓점은</a:t>
            </a:r>
            <a:r>
              <a:rPr lang="ko-KR" altLang="en-US" dirty="0"/>
              <a:t> 정사각형으로</a:t>
            </a:r>
            <a:r>
              <a:rPr lang="en-US" altLang="ko-KR" dirty="0"/>
              <a:t>, </a:t>
            </a:r>
            <a:r>
              <a:rPr lang="ko-KR" altLang="en-US" dirty="0"/>
              <a:t>면은 정육각형으로 바뀌었습니다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또는 </a:t>
            </a:r>
            <a:r>
              <a:rPr lang="ko-KR" altLang="en-US" dirty="0"/>
              <a:t>깎은 정사면체를 부풀려서 만들 수도 있습니다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ko-KR" altLang="en-US" dirty="0"/>
          </a:p>
          <a:p>
            <a:endParaRPr lang="ko-KR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1745" name="_x93475056" descr="EMB00000eac37b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2601000" cy="2448000"/>
          </a:xfrm>
          <a:prstGeom prst="rect">
            <a:avLst/>
          </a:prstGeom>
          <a:noFill/>
        </p:spPr>
      </p:pic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1747" name="_x93477456" descr="EMB00000eac37b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71876"/>
            <a:ext cx="2592288" cy="244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915816" y="764704"/>
            <a:ext cx="57606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4. </a:t>
            </a:r>
            <a:r>
              <a:rPr lang="ko-KR" altLang="en-US" dirty="0"/>
              <a:t>깎은 </a:t>
            </a:r>
            <a:r>
              <a:rPr lang="ko-KR" altLang="en-US" dirty="0" err="1"/>
              <a:t>정십이면체</a:t>
            </a:r>
            <a:endParaRPr lang="ko-KR" altLang="en-US" dirty="0"/>
          </a:p>
          <a:p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ko-KR" altLang="en-US" dirty="0" err="1" smtClean="0"/>
              <a:t>꼭짓점</a:t>
            </a:r>
            <a:r>
              <a:rPr lang="ko-KR" altLang="en-US" dirty="0" smtClean="0"/>
              <a:t> </a:t>
            </a:r>
            <a:r>
              <a:rPr lang="en-US" altLang="ko-KR" dirty="0"/>
              <a:t>60</a:t>
            </a:r>
            <a:r>
              <a:rPr lang="ko-KR" altLang="en-US" dirty="0"/>
              <a:t>개</a:t>
            </a:r>
            <a:r>
              <a:rPr lang="en-US" altLang="ko-KR" dirty="0"/>
              <a:t>, </a:t>
            </a:r>
            <a:r>
              <a:rPr lang="ko-KR" altLang="en-US" dirty="0"/>
              <a:t>모서리 </a:t>
            </a:r>
            <a:r>
              <a:rPr lang="en-US" altLang="ko-KR" dirty="0"/>
              <a:t>90</a:t>
            </a:r>
            <a:r>
              <a:rPr lang="ko-KR" altLang="en-US" dirty="0"/>
              <a:t>개</a:t>
            </a:r>
            <a:r>
              <a:rPr lang="en-US" altLang="ko-KR" dirty="0"/>
              <a:t>, </a:t>
            </a:r>
            <a:r>
              <a:rPr lang="ko-KR" altLang="en-US" dirty="0"/>
              <a:t>면 </a:t>
            </a:r>
            <a:r>
              <a:rPr lang="en-US" altLang="ko-KR" dirty="0"/>
              <a:t>32</a:t>
            </a:r>
            <a:r>
              <a:rPr lang="ko-KR" altLang="en-US" dirty="0"/>
              <a:t>개</a:t>
            </a:r>
            <a:r>
              <a:rPr lang="en-US" altLang="ko-KR" dirty="0"/>
              <a:t>(</a:t>
            </a:r>
            <a:r>
              <a:rPr lang="ko-KR" altLang="en-US" dirty="0"/>
              <a:t>정삼각형 </a:t>
            </a:r>
            <a:r>
              <a:rPr lang="en-US" altLang="ko-KR" dirty="0"/>
              <a:t>20</a:t>
            </a:r>
            <a:r>
              <a:rPr lang="ko-KR" altLang="en-US" dirty="0"/>
              <a:t>개</a:t>
            </a:r>
            <a:r>
              <a:rPr lang="en-US" altLang="ko-KR" dirty="0"/>
              <a:t>+ </a:t>
            </a:r>
            <a:r>
              <a:rPr lang="ko-KR" altLang="en-US" dirty="0" err="1"/>
              <a:t>정십각형</a:t>
            </a:r>
            <a:r>
              <a:rPr lang="ko-KR" altLang="en-US" dirty="0"/>
              <a:t> </a:t>
            </a:r>
            <a:r>
              <a:rPr lang="en-US" altLang="ko-KR" dirty="0"/>
              <a:t>12</a:t>
            </a:r>
            <a:r>
              <a:rPr lang="ko-KR" altLang="en-US" dirty="0"/>
              <a:t>개</a:t>
            </a:r>
            <a:r>
              <a:rPr lang="en-US" altLang="ko-KR" dirty="0"/>
              <a:t>)</a:t>
            </a:r>
            <a:endParaRPr lang="ko-KR" altLang="en-US" dirty="0"/>
          </a:p>
          <a:p>
            <a:r>
              <a:rPr lang="ko-KR" altLang="en-US" dirty="0" err="1"/>
              <a:t>정십이면체의</a:t>
            </a:r>
            <a:r>
              <a:rPr lang="ko-KR" altLang="en-US" dirty="0"/>
              <a:t> </a:t>
            </a:r>
            <a:r>
              <a:rPr lang="ko-KR" altLang="en-US" dirty="0" err="1"/>
              <a:t>꼭짓점을</a:t>
            </a:r>
            <a:r>
              <a:rPr lang="ko-KR" altLang="en-US" dirty="0"/>
              <a:t> 깎아서 정삼각형으로 만들었습니다</a:t>
            </a:r>
            <a:r>
              <a:rPr lang="en-US" altLang="ko-KR" dirty="0"/>
              <a:t>.</a:t>
            </a:r>
            <a:endParaRPr lang="ko-KR" altLang="en-US" dirty="0"/>
          </a:p>
          <a:p>
            <a:r>
              <a:rPr lang="ko-KR" altLang="en-US" dirty="0" err="1"/>
              <a:t>정십이면체의</a:t>
            </a:r>
            <a:r>
              <a:rPr lang="ko-KR" altLang="en-US" dirty="0"/>
              <a:t> </a:t>
            </a:r>
            <a:r>
              <a:rPr lang="ko-KR" altLang="en-US" dirty="0" err="1"/>
              <a:t>꼭짓점은</a:t>
            </a:r>
            <a:r>
              <a:rPr lang="ko-KR" altLang="en-US" dirty="0"/>
              <a:t> 정삼각형으로</a:t>
            </a:r>
            <a:r>
              <a:rPr lang="en-US" altLang="ko-KR" dirty="0"/>
              <a:t>, </a:t>
            </a:r>
            <a:r>
              <a:rPr lang="ko-KR" altLang="en-US" dirty="0"/>
              <a:t>면은 정십각형으로 바뀌었습니다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57488" y="3571876"/>
            <a:ext cx="58326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5. </a:t>
            </a:r>
            <a:r>
              <a:rPr lang="ko-KR" altLang="en-US" dirty="0"/>
              <a:t>깎은 </a:t>
            </a:r>
            <a:r>
              <a:rPr lang="ko-KR" altLang="en-US" dirty="0" err="1"/>
              <a:t>정이십면체</a:t>
            </a:r>
            <a:r>
              <a:rPr lang="en-US" altLang="ko-KR" dirty="0"/>
              <a:t>(</a:t>
            </a:r>
            <a:r>
              <a:rPr lang="ko-KR" altLang="en-US" dirty="0"/>
              <a:t>축구공</a:t>
            </a:r>
            <a:r>
              <a:rPr lang="en-US" altLang="ko-KR" dirty="0"/>
              <a:t>)</a:t>
            </a:r>
            <a:endParaRPr lang="ko-KR" altLang="en-US" dirty="0"/>
          </a:p>
          <a:p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ko-KR" altLang="en-US" dirty="0" err="1" smtClean="0"/>
              <a:t>꼭짓점</a:t>
            </a:r>
            <a:r>
              <a:rPr lang="ko-KR" altLang="en-US" dirty="0" smtClean="0"/>
              <a:t> </a:t>
            </a:r>
            <a:r>
              <a:rPr lang="en-US" altLang="ko-KR" dirty="0"/>
              <a:t>60</a:t>
            </a:r>
            <a:r>
              <a:rPr lang="ko-KR" altLang="en-US" dirty="0"/>
              <a:t>개</a:t>
            </a:r>
            <a:r>
              <a:rPr lang="en-US" altLang="ko-KR" dirty="0"/>
              <a:t>, </a:t>
            </a:r>
            <a:r>
              <a:rPr lang="ko-KR" altLang="en-US" dirty="0"/>
              <a:t>모서리 </a:t>
            </a:r>
            <a:r>
              <a:rPr lang="en-US" altLang="ko-KR" dirty="0"/>
              <a:t>90</a:t>
            </a:r>
            <a:r>
              <a:rPr lang="ko-KR" altLang="en-US" dirty="0"/>
              <a:t>개</a:t>
            </a:r>
            <a:r>
              <a:rPr lang="en-US" altLang="ko-KR" dirty="0"/>
              <a:t>, </a:t>
            </a:r>
            <a:r>
              <a:rPr lang="ko-KR" altLang="en-US" dirty="0"/>
              <a:t>면 </a:t>
            </a:r>
            <a:r>
              <a:rPr lang="en-US" altLang="ko-KR" dirty="0"/>
              <a:t>32</a:t>
            </a:r>
            <a:r>
              <a:rPr lang="ko-KR" altLang="en-US" dirty="0"/>
              <a:t>개</a:t>
            </a:r>
            <a:r>
              <a:rPr lang="en-US" altLang="ko-KR" dirty="0"/>
              <a:t>(</a:t>
            </a:r>
            <a:r>
              <a:rPr lang="ko-KR" altLang="en-US" dirty="0"/>
              <a:t>정오각형 </a:t>
            </a:r>
            <a:r>
              <a:rPr lang="en-US" altLang="ko-KR" dirty="0"/>
              <a:t>12</a:t>
            </a:r>
            <a:r>
              <a:rPr lang="ko-KR" altLang="en-US" dirty="0"/>
              <a:t>개</a:t>
            </a:r>
            <a:r>
              <a:rPr lang="en-US" altLang="ko-KR" dirty="0"/>
              <a:t>+ </a:t>
            </a:r>
            <a:r>
              <a:rPr lang="ko-KR" altLang="en-US" dirty="0"/>
              <a:t>정육각형 </a:t>
            </a:r>
            <a:r>
              <a:rPr lang="en-US" altLang="ko-KR" dirty="0"/>
              <a:t>20</a:t>
            </a:r>
            <a:r>
              <a:rPr lang="ko-KR" altLang="en-US" dirty="0"/>
              <a:t>개</a:t>
            </a:r>
            <a:r>
              <a:rPr lang="en-US" altLang="ko-KR" dirty="0"/>
              <a:t>)</a:t>
            </a:r>
            <a:endParaRPr lang="ko-KR" altLang="en-US" dirty="0"/>
          </a:p>
          <a:p>
            <a:r>
              <a:rPr lang="ko-KR" altLang="en-US" dirty="0" err="1"/>
              <a:t>정이십면체의</a:t>
            </a:r>
            <a:r>
              <a:rPr lang="ko-KR" altLang="en-US" dirty="0"/>
              <a:t> </a:t>
            </a:r>
            <a:r>
              <a:rPr lang="ko-KR" altLang="en-US" dirty="0" err="1"/>
              <a:t>꼭짓점을</a:t>
            </a:r>
            <a:r>
              <a:rPr lang="ko-KR" altLang="en-US" dirty="0"/>
              <a:t> 깎아서 정오각형으로 만들었습니다</a:t>
            </a:r>
            <a:r>
              <a:rPr lang="en-US" altLang="ko-KR" dirty="0"/>
              <a:t>.</a:t>
            </a:r>
            <a:endParaRPr lang="ko-KR" altLang="en-US" dirty="0"/>
          </a:p>
          <a:p>
            <a:r>
              <a:rPr lang="ko-KR" altLang="en-US" dirty="0" err="1"/>
              <a:t>정이십면체의</a:t>
            </a:r>
            <a:r>
              <a:rPr lang="ko-KR" altLang="en-US" dirty="0"/>
              <a:t> </a:t>
            </a:r>
            <a:r>
              <a:rPr lang="ko-KR" altLang="en-US" dirty="0" err="1"/>
              <a:t>꼭짓점은</a:t>
            </a:r>
            <a:r>
              <a:rPr lang="ko-KR" altLang="en-US" dirty="0"/>
              <a:t> 정오각형으로</a:t>
            </a:r>
            <a:r>
              <a:rPr lang="en-US" altLang="ko-KR" dirty="0"/>
              <a:t>, </a:t>
            </a:r>
            <a:r>
              <a:rPr lang="ko-KR" altLang="en-US" dirty="0"/>
              <a:t>면은 정육각형으로 바뀌었습니다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67759016" descr="EMB0000123438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71479"/>
            <a:ext cx="2643206" cy="249636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928926" y="571480"/>
            <a:ext cx="58579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6.  </a:t>
            </a:r>
            <a:r>
              <a:rPr lang="ko-KR" altLang="en-US" dirty="0" err="1" smtClean="0"/>
              <a:t>육팔면체</a:t>
            </a:r>
            <a:endParaRPr lang="ko-KR" altLang="en-US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 </a:t>
            </a:r>
            <a:r>
              <a:rPr lang="ko-KR" altLang="en-US" dirty="0" err="1" smtClean="0"/>
              <a:t>꼭짓점</a:t>
            </a:r>
            <a:r>
              <a:rPr lang="ko-KR" altLang="en-US" dirty="0" smtClean="0"/>
              <a:t> </a:t>
            </a:r>
            <a:r>
              <a:rPr lang="en-US" altLang="ko-KR" dirty="0" smtClean="0"/>
              <a:t>12</a:t>
            </a:r>
            <a:r>
              <a:rPr lang="ko-KR" altLang="en-US" dirty="0" smtClean="0"/>
              <a:t>개</a:t>
            </a:r>
            <a:r>
              <a:rPr lang="en-US" altLang="ko-KR" dirty="0" smtClean="0"/>
              <a:t>, </a:t>
            </a:r>
            <a:r>
              <a:rPr lang="ko-KR" altLang="en-US" dirty="0" smtClean="0"/>
              <a:t>모서리 </a:t>
            </a:r>
            <a:r>
              <a:rPr lang="en-US" altLang="ko-KR" dirty="0" smtClean="0"/>
              <a:t>24</a:t>
            </a:r>
            <a:r>
              <a:rPr lang="ko-KR" altLang="en-US" dirty="0" smtClean="0"/>
              <a:t>개</a:t>
            </a:r>
            <a:r>
              <a:rPr lang="en-US" altLang="ko-KR" dirty="0" smtClean="0"/>
              <a:t>, </a:t>
            </a:r>
            <a:r>
              <a:rPr lang="ko-KR" altLang="en-US" dirty="0" smtClean="0"/>
              <a:t>면 </a:t>
            </a:r>
            <a:r>
              <a:rPr lang="en-US" altLang="ko-KR" dirty="0" smtClean="0"/>
              <a:t>14</a:t>
            </a:r>
            <a:r>
              <a:rPr lang="ko-KR" altLang="en-US" dirty="0" smtClean="0"/>
              <a:t>개</a:t>
            </a:r>
            <a:r>
              <a:rPr lang="en-US" altLang="ko-KR" dirty="0" smtClean="0"/>
              <a:t>(</a:t>
            </a:r>
            <a:r>
              <a:rPr lang="ko-KR" altLang="en-US" dirty="0" smtClean="0"/>
              <a:t>정삼각형 </a:t>
            </a:r>
            <a:r>
              <a:rPr lang="en-US" altLang="ko-KR" dirty="0" smtClean="0"/>
              <a:t>8</a:t>
            </a:r>
            <a:r>
              <a:rPr lang="ko-KR" altLang="en-US" dirty="0" smtClean="0"/>
              <a:t>개</a:t>
            </a:r>
            <a:r>
              <a:rPr lang="en-US" altLang="ko-KR" dirty="0" smtClean="0"/>
              <a:t>+</a:t>
            </a:r>
            <a:r>
              <a:rPr lang="ko-KR" altLang="en-US" dirty="0" smtClean="0"/>
              <a:t>정사각형 </a:t>
            </a:r>
            <a:r>
              <a:rPr lang="en-US" altLang="ko-KR" dirty="0" smtClean="0"/>
              <a:t>6</a:t>
            </a:r>
            <a:r>
              <a:rPr lang="ko-KR" altLang="en-US" dirty="0" smtClean="0"/>
              <a:t>개</a:t>
            </a:r>
            <a:r>
              <a:rPr lang="en-US" altLang="ko-KR" dirty="0" smtClean="0"/>
              <a:t>)</a:t>
            </a:r>
            <a:endParaRPr lang="ko-KR" altLang="en-US" dirty="0" smtClean="0"/>
          </a:p>
          <a:p>
            <a:r>
              <a:rPr lang="ko-KR" altLang="en-US" dirty="0" smtClean="0"/>
              <a:t>정육면체와 정팔면체의 중간 형태입니다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r>
              <a:rPr lang="ko-KR" altLang="en-US" dirty="0" smtClean="0"/>
              <a:t>위 그림에서 정삼각형은 정팔면체의 정삼각형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정사각형은 정육면체의 정사각형</a:t>
            </a:r>
            <a:r>
              <a:rPr lang="en-US" altLang="ko-KR" dirty="0" smtClean="0"/>
              <a:t>, </a:t>
            </a:r>
            <a:r>
              <a:rPr lang="ko-KR" altLang="en-US" dirty="0" smtClean="0"/>
              <a:t>그리고 </a:t>
            </a:r>
            <a:r>
              <a:rPr lang="ko-KR" altLang="en-US" dirty="0" err="1" smtClean="0"/>
              <a:t>꼭짓점은</a:t>
            </a:r>
            <a:r>
              <a:rPr lang="ko-KR" altLang="en-US" dirty="0" smtClean="0"/>
              <a:t> 정육면체와 정팔면체의 모서리</a:t>
            </a:r>
            <a:r>
              <a:rPr lang="en-US" altLang="ko-KR" dirty="0" smtClean="0"/>
              <a:t>(</a:t>
            </a:r>
            <a:r>
              <a:rPr lang="ko-KR" altLang="en-US" dirty="0" smtClean="0"/>
              <a:t>둘 다 </a:t>
            </a:r>
            <a:r>
              <a:rPr lang="en-US" altLang="ko-KR" dirty="0" smtClean="0"/>
              <a:t>12</a:t>
            </a:r>
            <a:r>
              <a:rPr lang="ko-KR" altLang="en-US" dirty="0" smtClean="0"/>
              <a:t>개</a:t>
            </a:r>
            <a:r>
              <a:rPr lang="en-US" altLang="ko-KR" dirty="0" smtClean="0"/>
              <a:t>) </a:t>
            </a:r>
            <a:r>
              <a:rPr lang="ko-KR" altLang="en-US" dirty="0" smtClean="0"/>
              <a:t>가 변형된 것입니다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7" name="_x67758936" descr="EMB0000123438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00438"/>
            <a:ext cx="2643206" cy="244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928926" y="3429000"/>
            <a:ext cx="578647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7.  </a:t>
            </a:r>
            <a:r>
              <a:rPr lang="ko-KR" altLang="en-US" dirty="0" err="1" smtClean="0"/>
              <a:t>십이이십면체</a:t>
            </a:r>
            <a:endParaRPr lang="ko-KR" altLang="en-US" dirty="0" smtClean="0"/>
          </a:p>
          <a:p>
            <a:endParaRPr lang="en-US" altLang="ko-KR" dirty="0" smtClean="0"/>
          </a:p>
          <a:p>
            <a:r>
              <a:rPr lang="ko-KR" altLang="en-US" dirty="0" err="1" smtClean="0"/>
              <a:t>꼭짓점</a:t>
            </a:r>
            <a:r>
              <a:rPr lang="ko-KR" altLang="en-US" dirty="0" smtClean="0"/>
              <a:t> </a:t>
            </a:r>
            <a:r>
              <a:rPr lang="en-US" altLang="ko-KR" dirty="0" smtClean="0"/>
              <a:t>30</a:t>
            </a:r>
            <a:r>
              <a:rPr lang="ko-KR" altLang="en-US" dirty="0" smtClean="0"/>
              <a:t>개</a:t>
            </a:r>
            <a:r>
              <a:rPr lang="en-US" altLang="ko-KR" dirty="0" smtClean="0"/>
              <a:t>, </a:t>
            </a:r>
            <a:r>
              <a:rPr lang="ko-KR" altLang="en-US" dirty="0" smtClean="0"/>
              <a:t>모서리 </a:t>
            </a:r>
            <a:r>
              <a:rPr lang="en-US" altLang="ko-KR" dirty="0" smtClean="0"/>
              <a:t>60</a:t>
            </a:r>
            <a:r>
              <a:rPr lang="ko-KR" altLang="en-US" dirty="0" smtClean="0"/>
              <a:t>개</a:t>
            </a:r>
            <a:r>
              <a:rPr lang="en-US" altLang="ko-KR" dirty="0" smtClean="0"/>
              <a:t>, </a:t>
            </a:r>
            <a:r>
              <a:rPr lang="ko-KR" altLang="en-US" dirty="0" smtClean="0"/>
              <a:t>면 </a:t>
            </a:r>
            <a:r>
              <a:rPr lang="en-US" altLang="ko-KR" dirty="0" smtClean="0"/>
              <a:t>32</a:t>
            </a:r>
            <a:r>
              <a:rPr lang="ko-KR" altLang="en-US" dirty="0" smtClean="0"/>
              <a:t>개</a:t>
            </a:r>
            <a:r>
              <a:rPr lang="en-US" altLang="ko-KR" dirty="0" smtClean="0"/>
              <a:t>(</a:t>
            </a:r>
            <a:r>
              <a:rPr lang="ko-KR" altLang="en-US" dirty="0" smtClean="0"/>
              <a:t>정삼각형 </a:t>
            </a:r>
            <a:r>
              <a:rPr lang="en-US" altLang="ko-KR" dirty="0" smtClean="0"/>
              <a:t>20</a:t>
            </a:r>
            <a:r>
              <a:rPr lang="ko-KR" altLang="en-US" dirty="0" smtClean="0"/>
              <a:t>개</a:t>
            </a:r>
            <a:r>
              <a:rPr lang="en-US" altLang="ko-KR" dirty="0" smtClean="0"/>
              <a:t>+ </a:t>
            </a:r>
            <a:r>
              <a:rPr lang="ko-KR" altLang="en-US" dirty="0" smtClean="0"/>
              <a:t>정오각형 </a:t>
            </a:r>
            <a:r>
              <a:rPr lang="en-US" altLang="ko-KR" dirty="0" smtClean="0"/>
              <a:t>12</a:t>
            </a:r>
            <a:r>
              <a:rPr lang="ko-KR" altLang="en-US" dirty="0" smtClean="0"/>
              <a:t>개</a:t>
            </a:r>
            <a:r>
              <a:rPr lang="en-US" altLang="ko-KR" dirty="0" smtClean="0"/>
              <a:t>)</a:t>
            </a:r>
            <a:endParaRPr lang="ko-KR" altLang="en-US" dirty="0" smtClean="0"/>
          </a:p>
          <a:p>
            <a:r>
              <a:rPr lang="ko-KR" altLang="en-US" dirty="0" err="1" smtClean="0"/>
              <a:t>정십이면체와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정이십면체의</a:t>
            </a:r>
            <a:r>
              <a:rPr lang="ko-KR" altLang="en-US" dirty="0" smtClean="0"/>
              <a:t> 중간 형태입니다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r>
              <a:rPr lang="ko-KR" altLang="en-US" dirty="0" smtClean="0"/>
              <a:t>위 그림에서 정삼각형은 </a:t>
            </a:r>
            <a:r>
              <a:rPr lang="ko-KR" altLang="en-US" dirty="0" err="1" smtClean="0"/>
              <a:t>정이십면체의</a:t>
            </a:r>
            <a:r>
              <a:rPr lang="ko-KR" altLang="en-US" dirty="0" smtClean="0"/>
              <a:t> 정삼각형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정오각형은 </a:t>
            </a:r>
            <a:r>
              <a:rPr lang="ko-KR" altLang="en-US" dirty="0" err="1" smtClean="0"/>
              <a:t>정십이면체의</a:t>
            </a:r>
            <a:r>
              <a:rPr lang="ko-KR" altLang="en-US" dirty="0" smtClean="0"/>
              <a:t> 정오각형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꼭짓점은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정십이면체와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정이십면체의</a:t>
            </a:r>
            <a:r>
              <a:rPr lang="ko-KR" altLang="en-US" dirty="0" smtClean="0"/>
              <a:t> 모서리</a:t>
            </a:r>
            <a:r>
              <a:rPr lang="en-US" altLang="ko-KR" dirty="0" smtClean="0"/>
              <a:t>(</a:t>
            </a:r>
            <a:r>
              <a:rPr lang="ko-KR" altLang="en-US" dirty="0" smtClean="0"/>
              <a:t>둘 다 </a:t>
            </a:r>
            <a:r>
              <a:rPr lang="en-US" altLang="ko-KR" dirty="0" smtClean="0"/>
              <a:t>30</a:t>
            </a:r>
            <a:r>
              <a:rPr lang="ko-KR" altLang="en-US" dirty="0" smtClean="0"/>
              <a:t>개</a:t>
            </a:r>
            <a:r>
              <a:rPr lang="en-US" altLang="ko-KR" dirty="0" smtClean="0"/>
              <a:t>)</a:t>
            </a:r>
            <a:r>
              <a:rPr lang="ko-KR" altLang="en-US" dirty="0" smtClean="0"/>
              <a:t>가 변형된 것입니다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endParaRPr lang="ko-KR" altLang="en-US" dirty="0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500438"/>
            <a:ext cx="263842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500438"/>
            <a:ext cx="261937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3429000"/>
            <a:ext cx="27241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고구려 벽화">
  <a:themeElements>
    <a:clrScheme name="고구려 벽화">
      <a:dk1>
        <a:sysClr val="windowText" lastClr="000000"/>
      </a:dk1>
      <a:lt1>
        <a:sysClr val="window" lastClr="FFFFFF"/>
      </a:lt1>
      <a:dk2>
        <a:srgbClr val="433021"/>
      </a:dk2>
      <a:lt2>
        <a:srgbClr val="E8D8CA"/>
      </a:lt2>
      <a:accent1>
        <a:srgbClr val="E49458"/>
      </a:accent1>
      <a:accent2>
        <a:srgbClr val="74AD8D"/>
      </a:accent2>
      <a:accent3>
        <a:srgbClr val="D4AC30"/>
      </a:accent3>
      <a:accent4>
        <a:srgbClr val="7BA5BE"/>
      </a:accent4>
      <a:accent5>
        <a:srgbClr val="E4A098"/>
      </a:accent5>
      <a:accent6>
        <a:srgbClr val="70B4B7"/>
      </a:accent6>
      <a:hlink>
        <a:srgbClr val="008685"/>
      </a:hlink>
      <a:folHlink>
        <a:srgbClr val="EA5A23"/>
      </a:folHlink>
    </a:clrScheme>
    <a:fontScheme name="고구려 벽화">
      <a:maj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고구려 벽화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18000">
              <a:schemeClr val="phClr">
                <a:tint val="20000"/>
                <a:shade val="100000"/>
                <a:hueMod val="100000"/>
                <a:satMod val="100000"/>
              </a:schemeClr>
            </a:gs>
            <a:gs pos="87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95000"/>
                <a:hueMod val="100000"/>
                <a:satMod val="100000"/>
              </a:schemeClr>
            </a:gs>
          </a:gsLst>
          <a:lin ang="0" scaled="1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dir="5400000" algn="tl">
              <a:srgbClr val="EBE9ED">
                <a:alpha val="0"/>
              </a:srgbClr>
            </a:outerShdw>
          </a:effectLst>
        </a:effectStyle>
        <a:effectStyle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101600" dist="76200" dir="2700000" algn="bl">
              <a:srgbClr val="000000">
                <a:alpha val="30588"/>
              </a:srgbClr>
            </a:outerShdw>
          </a:effectLst>
          <a:scene3d>
            <a:camera prst="orthographicFront" fov="0">
              <a:rot lat="0" lon="0" rev="0"/>
            </a:camera>
            <a:lightRig rig="chilly" dir="t">
              <a:rot lat="0" lon="0" rev="4200000"/>
            </a:lightRig>
          </a:scene3d>
          <a:sp3d contourW="25400" prstMaterial="matte">
            <a:bevelT h="88900"/>
            <a:contourClr>
              <a:srgbClr val="FFFFFF">
                <a:alpha val="0"/>
              </a:srgb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60000">
              <a:schemeClr val="phClr">
                <a:tint val="100000"/>
                <a:shade val="55000"/>
                <a:hueMod val="100000"/>
                <a:satMod val="100000"/>
              </a:schemeClr>
            </a:gs>
          </a:gsLst>
          <a:path path="circle">
            <a:fillToRect l="50000" t="90000" r="50000" b="1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3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Hunting</Template>
  <TotalTime>471</TotalTime>
  <Words>1137</Words>
  <Application>Microsoft Office PowerPoint</Application>
  <PresentationFormat>화면 슬라이드 쇼(4:3)</PresentationFormat>
  <Paragraphs>112</Paragraphs>
  <Slides>24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25" baseType="lpstr">
      <vt:lpstr>고구려 벽화</vt:lpstr>
      <vt:lpstr>슬라이드 1</vt:lpstr>
      <vt:lpstr>슬라이드 2</vt:lpstr>
      <vt:lpstr>슬라이드 3</vt:lpstr>
      <vt:lpstr>선행 조사</vt:lpstr>
      <vt:lpstr>준정다면체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위의 13개외에 다른 준정다면체를 만들수 있을까?</vt:lpstr>
      <vt:lpstr>만들 수 없습니다.</vt:lpstr>
      <vt:lpstr>그 이유는..</vt:lpstr>
      <vt:lpstr>예를들어, a가 정칠각형일때</vt:lpstr>
      <vt:lpstr>슬라이드 20</vt:lpstr>
      <vt:lpstr>슬라이드 21</vt:lpstr>
      <vt:lpstr>생활 속의 준정다면체</vt:lpstr>
      <vt:lpstr>왜 깎은 정이십면체를 축구공으로 쓰는가?</vt:lpstr>
      <vt:lpstr>느낀 점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Owner</dc:creator>
  <cp:lastModifiedBy>cizel</cp:lastModifiedBy>
  <cp:revision>52</cp:revision>
  <dcterms:created xsi:type="dcterms:W3CDTF">2011-10-29T06:59:52Z</dcterms:created>
  <dcterms:modified xsi:type="dcterms:W3CDTF">2011-11-08T12:51:48Z</dcterms:modified>
</cp:coreProperties>
</file>