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8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모서리가 둥근 직사각형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A5491-13AF-43A4-BDA0-D65F04A6FE38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59197F5-59D4-419D-9503-300511C9D96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A5491-13AF-43A4-BDA0-D65F04A6FE38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97F5-59D4-419D-9503-300511C9D9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A5491-13AF-43A4-BDA0-D65F04A6FE38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97F5-59D4-419D-9503-300511C9D9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A5491-13AF-43A4-BDA0-D65F04A6FE38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97F5-59D4-419D-9503-300511C9D96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모서리가 둥근 직사각형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A5491-13AF-43A4-BDA0-D65F04A6FE38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59197F5-59D4-419D-9503-300511C9D9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A5491-13AF-43A4-BDA0-D65F04A6FE38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97F5-59D4-419D-9503-300511C9D96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A5491-13AF-43A4-BDA0-D65F04A6FE38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97F5-59D4-419D-9503-300511C9D96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A5491-13AF-43A4-BDA0-D65F04A6FE38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97F5-59D4-419D-9503-300511C9D9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A5491-13AF-43A4-BDA0-D65F04A6FE38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97F5-59D4-419D-9503-300511C9D9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모서리가 둥근 직사각형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A5491-13AF-43A4-BDA0-D65F04A6FE38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97F5-59D4-419D-9503-300511C9D96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A5491-13AF-43A4-BDA0-D65F04A6FE38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59197F5-59D4-419D-9503-300511C9D96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모서리가 둥근 직사각형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B4A5491-13AF-43A4-BDA0-D65F04A6FE38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59197F5-59D4-419D-9503-300511C9D9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1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1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1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1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ol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dolph.co.kr/jboard/download.php?file_name=%C7%D0%B7%C9%B1%E2%20%BE%C6%B5%BF%B0%FA%20%C3%BB%BC%D2%B3%E2%C0%C7%20%C7%E0%B5%BF%20%B9%D7%20%C1%A4%BC%AD%C0%E5%BE%D6%C0%C7%20%BE%E0%B9%B0%C4%A1%B7%E1.pdf&amp;file_size=151506&amp;code=data4" TargetMode="External"/><Relationship Id="rId2" Type="http://schemas.openxmlformats.org/officeDocument/2006/relationships/hyperlink" Target="http://www.handicapi.com/news/read.php?idxno=6305&amp;rsec=MAIN&amp;section=MAI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ksebd.org/sub1_2.asp" TargetMode="External"/><Relationship Id="rId4" Type="http://schemas.openxmlformats.org/officeDocument/2006/relationships/hyperlink" Target="http://yibumsuk.tistory.com/attachment/496eae9e0b2b0BD.ppt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dmbokji.or.kr/html/sub0202.htm" TargetMode="External"/><Relationship Id="rId2" Type="http://schemas.openxmlformats.org/officeDocument/2006/relationships/hyperlink" Target="http://speech.wsu.ac.kr/_board/download.php?my_uid=2088&amp;pds_on=Y&amp;Table_name=speech_board_t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lub.sikzaze.com/6916.html" TargetMode="External"/><Relationship Id="rId4" Type="http://schemas.openxmlformats.org/officeDocument/2006/relationships/hyperlink" Target="http://www.nhrd.net/nhrd-app/jsp/tre0202.jsp?sSeq=20110189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es24.com/24/goods/1777626" TargetMode="External"/><Relationship Id="rId2" Type="http://schemas.openxmlformats.org/officeDocument/2006/relationships/hyperlink" Target="http://news.zum.com/articles/66345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est.go.kr/web/1110/ko/board/download.do?boardSeq=34576" TargetMode="External"/><Relationship Id="rId4" Type="http://schemas.openxmlformats.org/officeDocument/2006/relationships/hyperlink" Target="http://lpjchild.co.kr/community/news/index.jsp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afe.vinakoco.com/2360.html" TargetMode="External"/><Relationship Id="rId2" Type="http://schemas.openxmlformats.org/officeDocument/2006/relationships/hyperlink" Target="http://blog.naver.com/PostView.nhn?blogId=braintoktok&amp;logNo=90123353607&amp;categoryNo=18&amp;viewDate=&amp;currentPage=1&amp;listtype=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ungse.org/sub2_3_3.htm" TargetMode="External"/><Relationship Id="rId4" Type="http://schemas.openxmlformats.org/officeDocument/2006/relationships/hyperlink" Target="http://tae200.hihome.com/pet10.htm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dssarang.com/" TargetMode="External"/><Relationship Id="rId2" Type="http://schemas.openxmlformats.org/officeDocument/2006/relationships/hyperlink" Target="http://www.icenter.or.k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eran.or.kr/" TargetMode="External"/><Relationship Id="rId5" Type="http://schemas.openxmlformats.org/officeDocument/2006/relationships/hyperlink" Target="http://www.koreachildren.com/" TargetMode="External"/><Relationship Id="rId4" Type="http://schemas.openxmlformats.org/officeDocument/2006/relationships/hyperlink" Target="http://www.childcenter.co.kr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ld-center.com/" TargetMode="External"/><Relationship Id="rId2" Type="http://schemas.openxmlformats.org/officeDocument/2006/relationships/hyperlink" Target="http://www.i-center.or.k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aenuricenter.co.kr/" TargetMode="External"/><Relationship Id="rId5" Type="http://schemas.openxmlformats.org/officeDocument/2006/relationships/hyperlink" Target="http://www.green-child.co.kr/" TargetMode="External"/><Relationship Id="rId4" Type="http://schemas.openxmlformats.org/officeDocument/2006/relationships/hyperlink" Target="http://www.75center.co.kr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mni.or.kr/data/pds/9.10.ppt" TargetMode="External"/><Relationship Id="rId2" Type="http://schemas.openxmlformats.org/officeDocument/2006/relationships/hyperlink" Target="http://www.rudolph.co.kr/jboard/download.php?file_name=%C7%D0%B7%C9%B1%E2%20%BE%C6%B5%BF%B0%FA%20%C3%BB%BC%D2%B3%E2%C0%C7%20%C7%E0%B5%BF%20%B9%D7%20%C1%A4%BC%AD%C0%E5%BE%D6%C0%C7%20%BE%E0%B9%B0%C4%A1%B7%E1.pdf&amp;file_size=151506&amp;code=data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ocutnews.co.kr/show.asp?idx=1850392" TargetMode="External"/><Relationship Id="rId4" Type="http://schemas.openxmlformats.org/officeDocument/2006/relationships/hyperlink" Target="http://adong.busan.go.kr/03_consult/01_01.jsp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es24.com/24/goods/322066" TargetMode="External"/><Relationship Id="rId2" Type="http://schemas.openxmlformats.org/officeDocument/2006/relationships/hyperlink" Target="http://ko.wikipedia.org/wiki/%EC%A0%95%EC%84%9C_%EB%B0%8F_%ED%96%89%EB%8F%99%EC%9E%A5%EC%95%A0%EC%9D%98_%ED%96%89%EB%8F%99%EC%A0%81_%ED%8A%B9%EC%84%B1%EC%9D%98_%EB%B6%84%EB%A5%9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oschool.ice.go.kr/client/hschool6/submain.html?tmode=mypage&amp;mode=singleview&amp;cfgkey=61&amp;main_menu=58&amp;m_no=1&amp;onsubmenu=417" TargetMode="External"/><Relationship Id="rId4" Type="http://schemas.openxmlformats.org/officeDocument/2006/relationships/hyperlink" Target="http://www.youtube.com/watch?v=q2il9yif0S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.dcu.ac.kr/about/behavior_info.htm" TargetMode="External"/><Relationship Id="rId2" Type="http://schemas.openxmlformats.org/officeDocument/2006/relationships/hyperlink" Target="http://www.cyberwelfare.or.kr/down/child/ch6-61.hw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hildcare.co.kr/kiaba/htfiles/therapy/therapeutic5_disorders.htm" TargetMode="External"/><Relationship Id="rId4" Type="http://schemas.openxmlformats.org/officeDocument/2006/relationships/hyperlink" Target="http://www.ptroom.co.kr/about/about5_3.asp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sohn.co.kr/" TargetMode="External"/><Relationship Id="rId2" Type="http://schemas.openxmlformats.org/officeDocument/2006/relationships/hyperlink" Target="http://gs.iseverance.com/dept_clinic/department/psychiatry/schedule/docprofile_popup.asp?sno=36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kvf.or.kr/admin/bbs/down.php?code=board_2&amp;idx=5562&amp;no=1" TargetMode="External"/><Relationship Id="rId4" Type="http://schemas.openxmlformats.org/officeDocument/2006/relationships/hyperlink" Target="http://drchoi.pe.kr/LANDELAY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mh.nih.gov/health/publications/attention-deficit-hyperactivity-disorder/complete-index.shtml" TargetMode="External"/><Relationship Id="rId2" Type="http://schemas.openxmlformats.org/officeDocument/2006/relationships/hyperlink" Target="http://en.wikipedia.org/wiki/Attention_deficit_hyperactivity_disorde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idshealth.org/parent/medical/learning/adhd.html" TargetMode="External"/><Relationship Id="rId4" Type="http://schemas.openxmlformats.org/officeDocument/2006/relationships/hyperlink" Target="http://www.webmd.com/add-adhd/default.htm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eKjOjQDR5BA" TargetMode="External"/><Relationship Id="rId2" Type="http://schemas.openxmlformats.org/officeDocument/2006/relationships/hyperlink" Target="http://www.youtube.com/watch?v=VL28h7-5l9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ooks.google.com/books/about/%EC%95%84%EB%8F%99_%EC%B2%AD%EC%86%8C%EB%85%84_%EC%83%81%EB%8B%B4_%EB%B0%8F_%EC%8B%AC%EB%A6%AC%EC%B9%98%EB%A3%8C.html?id=vgsARQAACAAJ" TargetMode="External"/><Relationship Id="rId4" Type="http://schemas.openxmlformats.org/officeDocument/2006/relationships/hyperlink" Target="http://www.harvardcounselors.net/54617493734968852825.html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uh.ac.kr/bin/medical/mediHosInfo.asp?fDCode=000268&amp;fSeq=126&amp;pMode=medical&amp;pMenu=1&amp;pTab=&amp;pNo=4" TargetMode="External"/><Relationship Id="rId2" Type="http://schemas.openxmlformats.org/officeDocument/2006/relationships/hyperlink" Target="http://www.youtube.com/watch?v=2w60NdbcOW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ePSd1n57WU8" TargetMode="External"/><Relationship Id="rId4" Type="http://schemas.openxmlformats.org/officeDocument/2006/relationships/hyperlink" Target="http://www.youtube.com/watch?v=Aap7rbgyJwg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com/books/about/%EB%82%B4_%EC%95%84%EC%9D%B4_%EB%A7%88%EC%9D%8C%EC%97%90_%EB%AD%90%EA%B0%80_%EB%93%A4%EC%96%B4_%EC%9E%88.html?id=PdDEbwAACAAJ" TargetMode="External"/><Relationship Id="rId2" Type="http://schemas.openxmlformats.org/officeDocument/2006/relationships/hyperlink" Target="http://cancer.amc.seoul.kr/healthinfo/medical/diseaseView.do?kind=C000009&amp;contentId=31896&amp;diseaseId=H00312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ike.egloos.com/3570346" TargetMode="External"/><Relationship Id="rId4" Type="http://schemas.openxmlformats.org/officeDocument/2006/relationships/hyperlink" Target="http://blog.daum.net/kdh5029/8289263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-N67-DfKd0" TargetMode="External"/><Relationship Id="rId2" Type="http://schemas.openxmlformats.org/officeDocument/2006/relationships/hyperlink" Target="http://www.youtube.com/watch?v=J9qr7Q0VaS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fs75fj_qvWY" TargetMode="External"/><Relationship Id="rId4" Type="http://schemas.openxmlformats.org/officeDocument/2006/relationships/hyperlink" Target="http://books.google.com.au/books/about/%EC%95%84%EB%8F%99%EA%B3%BC%EC%B2%AD%EC%86%8C%EB%85%84%EC%9D%98%EC%A0%95%EC%84%9C%EC%9E%A5%EC%95%A0.html?id=9OHXnvQkqK0C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kimmimihouse.tistory.com/tag/%EC%95%84%EB%8F%99%EC%8B%AC%EB%A6%AC%EC%83%81%EB%8B%B4%EC%82%AC" TargetMode="External"/><Relationship Id="rId2" Type="http://schemas.openxmlformats.org/officeDocument/2006/relationships/hyperlink" Target="http://www.harvardcounselors.net/46041445924851250668-516655147347141--48512477844459249696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eengle.com/s/%EA%B3%BC%EC%9E%89%ED%96%89%EB%8F%99%EC%9E%A5%EC%95%A0.html" TargetMode="External"/><Relationship Id="rId5" Type="http://schemas.openxmlformats.org/officeDocument/2006/relationships/hyperlink" Target="http://blog.iseverance.com/PY/tag/%EC%96%B8%EC%96%B4%EC%9E%A5%EC%95%A0" TargetMode="External"/><Relationship Id="rId4" Type="http://schemas.openxmlformats.org/officeDocument/2006/relationships/hyperlink" Target="http://snowwiki.fuzewire.com/wiki/humanities/psychology/child_psychology/read.html?psno=*BFAD4F3B9A72752299FCA4653A46F78063FD46A6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add.org/AM/Template.cfm?Section=Understanding" TargetMode="External"/><Relationship Id="rId2" Type="http://schemas.openxmlformats.org/officeDocument/2006/relationships/hyperlink" Target="http://www.adhd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yoclinic.com/health/adhd/DS00275" TargetMode="External"/><Relationship Id="rId4" Type="http://schemas.openxmlformats.org/officeDocument/2006/relationships/hyperlink" Target="http://www.cdc.gov/ncbddd/adhd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ditudemag.com/" TargetMode="External"/><Relationship Id="rId2" Type="http://schemas.openxmlformats.org/officeDocument/2006/relationships/hyperlink" Target="http://www.help4adhd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sychcentral.com/disorders/adhd/" TargetMode="External"/><Relationship Id="rId4" Type="http://schemas.openxmlformats.org/officeDocument/2006/relationships/hyperlink" Target="http://www.medicalnewstoday.com/info/adhd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A82YDBKJYC4" TargetMode="External"/><Relationship Id="rId2" Type="http://schemas.openxmlformats.org/officeDocument/2006/relationships/hyperlink" Target="http://www.youtube.com/watch?v=DaEyuicY_n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q3d1SwUXMc0" TargetMode="External"/><Relationship Id="rId5" Type="http://schemas.openxmlformats.org/officeDocument/2006/relationships/hyperlink" Target="http://www.youtube.com/watch?v=Ia6OGEj6wW0" TargetMode="External"/><Relationship Id="rId4" Type="http://schemas.openxmlformats.org/officeDocument/2006/relationships/hyperlink" Target="http://www.youtube.com/watch?v=NTnVYGWWiWU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gdam.kr/encyclopedia/cp/disorders/disorders78.html" TargetMode="External"/><Relationship Id="rId2" Type="http://schemas.openxmlformats.org/officeDocument/2006/relationships/hyperlink" Target="http://ko.wikipedia.org/wiki/%EB%B0%9C%EB%8B%AC_%EC%9E%A5%EC%95%A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log.daum.net/ezbrain/17045631" TargetMode="External"/><Relationship Id="rId4" Type="http://schemas.openxmlformats.org/officeDocument/2006/relationships/hyperlink" Target="http://blog.daum.net/_blog/BlogTypeView.do?blogid=04zrI&amp;articleno=15965015&amp;categoryId=728276&amp;regdt=2011081917365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ko.wikipedia.org/wiki/%EC%A3%BC%EC%9D%98%EB%A0%A5%EA%B2%B0%ED%95%8D_%EA%B3%BC%EB%8B%A4%ED%96%89%EB%8F%99%EC%9E%A5%EC%95%A0" TargetMode="External"/><Relationship Id="rId2" Type="http://schemas.openxmlformats.org/officeDocument/2006/relationships/hyperlink" Target="http://www.youtube.com/watch?v=QQ2IN7heSgQ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alancebrain.co.kr/mall/m_view.php?ps_db=brain_after&amp;ps_boid=101" TargetMode="External"/><Relationship Id="rId4" Type="http://schemas.openxmlformats.org/officeDocument/2006/relationships/hyperlink" Target="http://www.sangdam.kr/encyclopedia/cp/disorders/disorders26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gdam.kr/encyclopedia/cp/disorders/disorders77.html" TargetMode="External"/><Relationship Id="rId2" Type="http://schemas.openxmlformats.org/officeDocument/2006/relationships/hyperlink" Target="http://www.nocutnews.co.kr/show.asp?idx=185039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est.go.kr/hpg/lms/CourseGuideDetail.do;jsessionid=liwRI8WA1Z1YqQ9FBd1VKzNg576SgXoxaLxigf8PYGci1x1QHc37fhpeasotPaJz.nest-was2_servlet_homepage2?seqCurm=134831" TargetMode="External"/><Relationship Id="rId4" Type="http://schemas.openxmlformats.org/officeDocument/2006/relationships/hyperlink" Target="http://www.sangdam.kr/encyclopedia/cp/disorders/disorders76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mni.or.kr/data/pds/9.10.ppt" TargetMode="External"/><Relationship Id="rId2" Type="http://schemas.openxmlformats.org/officeDocument/2006/relationships/hyperlink" Target="http://news.khan.co.kr/kh_news/khan_art_view.html?artid=201109160015385&amp;code=94060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dlp.org/?module=file&amp;act=procFileDownload&amp;file_srl=3073582&amp;sid=7fdb78cb486c7a7242547a56aa243c06" TargetMode="External"/><Relationship Id="rId4" Type="http://schemas.openxmlformats.org/officeDocument/2006/relationships/hyperlink" Target="http://www.nspna.com/news/?mode=view&amp;newsid=3499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ko-KR" altLang="en-US" sz="2600" dirty="0" smtClean="0"/>
              <a:t>품에 안은 아이야</a:t>
            </a:r>
            <a:r>
              <a:rPr lang="en-US" altLang="ko-KR" sz="2600" dirty="0" smtClean="0"/>
              <a:t>! </a:t>
            </a:r>
            <a:r>
              <a:rPr lang="ko-KR" altLang="en-US" sz="2600" dirty="0" err="1" smtClean="0"/>
              <a:t>건강하거라</a:t>
            </a:r>
            <a:r>
              <a:rPr lang="en-US" altLang="ko-KR" sz="2600" dirty="0" smtClean="0"/>
              <a:t>!</a:t>
            </a:r>
          </a:p>
          <a:p>
            <a:r>
              <a:rPr lang="ko-KR" altLang="en-US" sz="2600" dirty="0" smtClean="0"/>
              <a:t>하이퍼링크 </a:t>
            </a:r>
            <a:r>
              <a:rPr lang="en-US" altLang="ko-KR" sz="2600" dirty="0" smtClean="0"/>
              <a:t>by </a:t>
            </a:r>
            <a:r>
              <a:rPr lang="en-US" altLang="ko-KR" sz="2600" dirty="0" smtClean="0">
                <a:hlinkClick r:id="rId2"/>
              </a:rPr>
              <a:t>http://www.aol.com</a:t>
            </a:r>
            <a:r>
              <a:rPr lang="en-US" altLang="ko-KR" dirty="0" smtClean="0">
                <a:hlinkClick r:id="rId2"/>
              </a:rPr>
              <a:t>/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/>
              <a:t>정서 행동발달 장애 </a:t>
            </a:r>
            <a:r>
              <a:rPr lang="en-US" altLang="ko-KR" sz="3600" dirty="0" smtClean="0"/>
              <a:t>ADHD </a:t>
            </a:r>
            <a:r>
              <a:rPr lang="ko-KR" altLang="en-US" sz="3600" dirty="0" smtClean="0"/>
              <a:t>치료</a:t>
            </a:r>
            <a:endParaRPr lang="ko-KR" alt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정서</a:t>
            </a:r>
            <a:r>
              <a:rPr lang="en-US" altLang="ko-KR" dirty="0" smtClean="0"/>
              <a:t>‧</a:t>
            </a:r>
            <a:r>
              <a:rPr lang="ko-KR" altLang="en-US" dirty="0" smtClean="0"/>
              <a:t>행동발달 장애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장애인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생활신문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학령기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아동과 청소년의 </a:t>
                      </a:r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행동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및 </a:t>
                      </a:r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정서장애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의 약물치료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정서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및 </a:t>
                      </a:r>
                      <a:r>
                        <a:rPr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행동장애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한국 </a:t>
                      </a:r>
                      <a:r>
                        <a:rPr lang="ko-KR" altLang="en-US" sz="3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정서</a:t>
                      </a:r>
                      <a:r>
                        <a:rPr lang="ko-KR" altLang="en-US" sz="3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ㆍ</a:t>
                      </a:r>
                      <a:r>
                        <a:rPr lang="ko-KR" altLang="en-US" sz="3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행동</a:t>
                      </a:r>
                      <a:r>
                        <a:rPr lang="ko-KR" altLang="en-US" sz="3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장애아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교육학회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정서</a:t>
            </a:r>
            <a:r>
              <a:rPr lang="en-US" altLang="ko-KR" dirty="0" smtClean="0"/>
              <a:t>‧</a:t>
            </a:r>
            <a:r>
              <a:rPr lang="ko-KR" altLang="en-US" dirty="0" smtClean="0"/>
              <a:t>행동발달 장애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정서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및 </a:t>
                      </a:r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행동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장애아 교육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아동</a:t>
                      </a:r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발달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지원센터 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"</a:t>
                      </a:r>
                      <a:r>
                        <a:rPr lang="ko-KR" altLang="en-US" sz="32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해담솔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" - 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서대문종합사회복지관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'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학습부진 사각지대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' 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해소 위한 지원 본격 추진 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- ::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국가인적자원개발 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학습</a:t>
                      </a:r>
                      <a:r>
                        <a:rPr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장애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정서</a:t>
            </a:r>
            <a:r>
              <a:rPr lang="en-US" altLang="ko-KR" dirty="0" smtClean="0"/>
              <a:t>‧</a:t>
            </a:r>
            <a:r>
              <a:rPr lang="ko-KR" altLang="en-US" dirty="0" smtClean="0"/>
              <a:t>행동발달 장애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서울 등 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5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개 지역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, 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학생 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ADHD·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우울증 검사 지원 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:: 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뉴스</a:t>
                      </a:r>
                      <a:r>
                        <a:rPr lang="en-US" altLang="ko-KR" sz="32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zum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YES24 - [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국내도서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]</a:t>
                      </a:r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발달장애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의 이해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1 - LPJ_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소아청소년연구소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학생 </a:t>
                      </a:r>
                      <a:r>
                        <a:rPr lang="ko-KR" altLang="en-US" sz="3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정서</a:t>
                      </a:r>
                      <a:r>
                        <a:rPr lang="ko-KR" altLang="en-US" sz="3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ㆍ</a:t>
                      </a:r>
                      <a:r>
                        <a:rPr lang="ko-KR" altLang="en-US" sz="3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행동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선별검사 및 추구관리 매뉴얼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정서</a:t>
            </a:r>
            <a:r>
              <a:rPr lang="en-US" altLang="ko-KR" dirty="0" smtClean="0"/>
              <a:t>‧</a:t>
            </a:r>
            <a:r>
              <a:rPr lang="ko-KR" altLang="en-US" dirty="0" smtClean="0"/>
              <a:t>행동발달 장애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우리 아이 </a:t>
                      </a:r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정서 발달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을 막는 주의력 결핍 과잉</a:t>
                      </a:r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행동장애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(ADHD) 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해결책 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과잉</a:t>
                      </a:r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행동장애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정서 장애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의 정의와 증상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성세재활원 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아동발달센터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hlinkClick r:id="rId2"/>
              </a:rPr>
              <a:t>목동</a:t>
            </a:r>
            <a:r>
              <a:rPr lang="ko-KR" altLang="en-US" b="1" dirty="0" smtClean="0">
                <a:hlinkClick r:id="rId2"/>
              </a:rPr>
              <a:t>아동발달센터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dirty="0" smtClean="0">
                <a:hlinkClick r:id="rId3"/>
              </a:rPr>
              <a:t>관악</a:t>
            </a:r>
            <a:r>
              <a:rPr lang="ko-KR" altLang="en-US" b="1" dirty="0" smtClean="0">
                <a:hlinkClick r:id="rId3"/>
              </a:rPr>
              <a:t>아동발달센터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dirty="0" err="1">
                <a:hlinkClick r:id="rId4"/>
              </a:rPr>
              <a:t>늘푸른</a:t>
            </a:r>
            <a:r>
              <a:rPr lang="ko-KR" altLang="en-US" b="1" dirty="0" err="1">
                <a:hlinkClick r:id="rId4"/>
              </a:rPr>
              <a:t>아동발달센터</a:t>
            </a:r>
            <a:r>
              <a:rPr lang="ko-KR" altLang="en-US" dirty="0">
                <a:hlinkClick r:id="rId4"/>
              </a:rPr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5"/>
              </a:rPr>
              <a:t>한국</a:t>
            </a:r>
            <a:r>
              <a:rPr lang="ko-KR" altLang="en-US" b="1" dirty="0">
                <a:hlinkClick r:id="rId5"/>
              </a:rPr>
              <a:t>아동발달센터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6"/>
              </a:rPr>
              <a:t>세란</a:t>
            </a:r>
            <a:r>
              <a:rPr lang="ko-KR" altLang="en-US" b="1" dirty="0" err="1">
                <a:hlinkClick r:id="rId6"/>
              </a:rPr>
              <a:t>아동발달센터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아동발달센터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>
                <a:hlinkClick r:id="rId2"/>
              </a:rPr>
              <a:t>부천</a:t>
            </a:r>
            <a:r>
              <a:rPr lang="ko-KR" altLang="en-US" b="1" dirty="0">
                <a:hlinkClick r:id="rId2"/>
              </a:rPr>
              <a:t>아동발달센터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3"/>
              </a:rPr>
              <a:t>박경숙</a:t>
            </a:r>
            <a:r>
              <a:rPr lang="ko-KR" altLang="en-US" b="1" dirty="0" err="1">
                <a:hlinkClick r:id="rId3"/>
              </a:rPr>
              <a:t>아동발달센터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계양</a:t>
            </a:r>
            <a:r>
              <a:rPr lang="ko-KR" altLang="en-US" b="1" dirty="0">
                <a:hlinkClick r:id="rId4"/>
              </a:rPr>
              <a:t>아동발달센터</a:t>
            </a:r>
            <a:r>
              <a:rPr lang="ko-KR" altLang="en-US" dirty="0">
                <a:hlinkClick r:id="rId4"/>
              </a:rPr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5"/>
              </a:rPr>
              <a:t>초록</a:t>
            </a:r>
            <a:r>
              <a:rPr lang="ko-KR" altLang="en-US" b="1" dirty="0" err="1" smtClean="0">
                <a:hlinkClick r:id="rId5"/>
              </a:rPr>
              <a:t>아동발달</a:t>
            </a:r>
            <a:r>
              <a:rPr lang="ko-KR" altLang="en-US" dirty="0" err="1" smtClean="0">
                <a:hlinkClick r:id="rId5"/>
              </a:rPr>
              <a:t>센타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6"/>
              </a:rPr>
              <a:t>해누리</a:t>
            </a:r>
            <a:r>
              <a:rPr lang="ko-KR" altLang="en-US" dirty="0">
                <a:hlinkClick r:id="rId6"/>
              </a:rPr>
              <a:t> </a:t>
            </a:r>
            <a:r>
              <a:rPr lang="ko-KR" altLang="en-US" b="1" dirty="0">
                <a:hlinkClick r:id="rId6"/>
              </a:rPr>
              <a:t>아동발달 </a:t>
            </a:r>
            <a:r>
              <a:rPr lang="ko-KR" altLang="en-US" b="1" dirty="0" smtClean="0">
                <a:hlinkClick r:id="rId6"/>
              </a:rPr>
              <a:t>센터</a:t>
            </a:r>
            <a:endParaRPr lang="en-US" altLang="ko-KR" b="1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정서</a:t>
            </a:r>
            <a:r>
              <a:rPr lang="en-US" altLang="ko-KR" dirty="0" smtClean="0"/>
              <a:t>‧</a:t>
            </a:r>
            <a:r>
              <a:rPr lang="ko-KR" altLang="en-US" dirty="0" smtClean="0"/>
              <a:t>행동발달 장애 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err="1">
                <a:hlinkClick r:id="rId2"/>
              </a:rPr>
              <a:t>학령기</a:t>
            </a:r>
            <a:r>
              <a:rPr lang="ko-KR" altLang="en-US" dirty="0">
                <a:hlinkClick r:id="rId2"/>
              </a:rPr>
              <a:t> 아동과 청소년의 </a:t>
            </a:r>
            <a:r>
              <a:rPr lang="ko-KR" altLang="en-US" b="1" dirty="0">
                <a:hlinkClick r:id="rId2"/>
              </a:rPr>
              <a:t>행동</a:t>
            </a:r>
            <a:r>
              <a:rPr lang="ko-KR" altLang="en-US" dirty="0">
                <a:hlinkClick r:id="rId2"/>
              </a:rPr>
              <a:t> 및 </a:t>
            </a:r>
            <a:r>
              <a:rPr lang="ko-KR" altLang="en-US" b="1" dirty="0">
                <a:hlinkClick r:id="rId2"/>
              </a:rPr>
              <a:t>정서장애</a:t>
            </a:r>
            <a:r>
              <a:rPr lang="ko-KR" altLang="en-US" dirty="0">
                <a:hlinkClick r:id="rId2"/>
              </a:rPr>
              <a:t>의 약물</a:t>
            </a:r>
            <a:r>
              <a:rPr lang="ko-KR" altLang="en-US" b="1" dirty="0">
                <a:hlinkClick r:id="rId2"/>
              </a:rPr>
              <a:t>치료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3"/>
              </a:rPr>
              <a:t>정서행동발달장애</a:t>
            </a:r>
            <a:r>
              <a:rPr lang="ko-KR" altLang="en-US" dirty="0">
                <a:hlinkClick r:id="rId3"/>
              </a:rPr>
              <a:t>의 원인</a:t>
            </a:r>
            <a:r>
              <a:rPr lang="en-US" altLang="ko-KR" dirty="0">
                <a:hlinkClick r:id="rId3"/>
              </a:rPr>
              <a:t>,</a:t>
            </a:r>
            <a:r>
              <a:rPr lang="ko-KR" altLang="en-US" dirty="0">
                <a:hlinkClick r:id="rId3"/>
              </a:rPr>
              <a:t>예방</a:t>
            </a:r>
            <a:r>
              <a:rPr lang="en-US" altLang="ko-KR" dirty="0">
                <a:hlinkClick r:id="rId3"/>
              </a:rPr>
              <a:t>,</a:t>
            </a:r>
            <a:r>
              <a:rPr lang="ko-KR" altLang="en-US" b="1" dirty="0">
                <a:hlinkClick r:id="rId3"/>
              </a:rPr>
              <a:t>치료</a:t>
            </a:r>
            <a:r>
              <a:rPr lang="ko-KR" altLang="en-US" dirty="0">
                <a:hlinkClick r:id="rId3"/>
              </a:rPr>
              <a:t>적 접근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부산광역시 아동보호종합센터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>
                <a:hlinkClick r:id="rId4"/>
              </a:rPr>
              <a:t>상담</a:t>
            </a:r>
            <a:r>
              <a:rPr lang="en-US" altLang="ko-KR" dirty="0">
                <a:hlinkClick r:id="rId4"/>
              </a:rPr>
              <a:t>·</a:t>
            </a:r>
            <a:r>
              <a:rPr lang="ko-KR" altLang="en-US" b="1" dirty="0">
                <a:hlinkClick r:id="rId4"/>
              </a:rPr>
              <a:t>치료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 smtClean="0">
                <a:hlinkClick r:id="rId4"/>
              </a:rPr>
              <a:t>심리상담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5"/>
              </a:rPr>
              <a:t>정서</a:t>
            </a:r>
            <a:r>
              <a:rPr lang="en-US" altLang="ko-KR" dirty="0">
                <a:hlinkClick r:id="rId5"/>
              </a:rPr>
              <a:t>·</a:t>
            </a:r>
            <a:r>
              <a:rPr lang="ko-KR" altLang="en-US" b="1" dirty="0">
                <a:hlinkClick r:id="rId5"/>
              </a:rPr>
              <a:t>행동발달장애</a:t>
            </a:r>
            <a:r>
              <a:rPr lang="ko-KR" altLang="en-US" dirty="0">
                <a:hlinkClick r:id="rId5"/>
              </a:rPr>
              <a:t> 학생 맞춤형 교육에 </a:t>
            </a:r>
            <a:r>
              <a:rPr lang="en-US" altLang="ko-KR" dirty="0">
                <a:hlinkClick r:id="rId5"/>
              </a:rPr>
              <a:t>600</a:t>
            </a:r>
            <a:r>
              <a:rPr lang="ko-KR" altLang="en-US" dirty="0">
                <a:hlinkClick r:id="rId5"/>
              </a:rPr>
              <a:t>억 지원 </a:t>
            </a:r>
            <a:r>
              <a:rPr lang="en-US" altLang="ko-KR" dirty="0">
                <a:hlinkClick r:id="rId5"/>
              </a:rPr>
              <a:t>- </a:t>
            </a:r>
            <a:r>
              <a:rPr lang="ko-KR" altLang="en-US" dirty="0" err="1">
                <a:hlinkClick r:id="rId5"/>
              </a:rPr>
              <a:t>노컷뉴스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정서</a:t>
            </a:r>
            <a:r>
              <a:rPr lang="en-US" altLang="ko-KR" dirty="0" smtClean="0"/>
              <a:t>‧</a:t>
            </a:r>
            <a:r>
              <a:rPr lang="ko-KR" altLang="en-US" dirty="0" smtClean="0"/>
              <a:t>행동발달 장애 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b="1" dirty="0">
                <a:hlinkClick r:id="rId2"/>
              </a:rPr>
              <a:t>정서</a:t>
            </a:r>
            <a:r>
              <a:rPr lang="ko-KR" altLang="en-US" dirty="0">
                <a:hlinkClick r:id="rId2"/>
              </a:rPr>
              <a:t> 및 </a:t>
            </a:r>
            <a:r>
              <a:rPr lang="ko-KR" altLang="en-US" b="1" dirty="0">
                <a:hlinkClick r:id="rId2"/>
              </a:rPr>
              <a:t>행동장애</a:t>
            </a:r>
            <a:r>
              <a:rPr lang="ko-KR" altLang="en-US" dirty="0">
                <a:hlinkClick r:id="rId2"/>
              </a:rPr>
              <a:t>의 </a:t>
            </a:r>
            <a:r>
              <a:rPr lang="ko-KR" altLang="en-US" b="1" dirty="0">
                <a:hlinkClick r:id="rId2"/>
              </a:rPr>
              <a:t>행동</a:t>
            </a:r>
            <a:r>
              <a:rPr lang="ko-KR" altLang="en-US" dirty="0">
                <a:hlinkClick r:id="rId2"/>
              </a:rPr>
              <a:t>적 특성의 분류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dirty="0" err="1" smtClean="0">
                <a:hlinkClick r:id="rId2"/>
              </a:rPr>
              <a:t>위키백과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3"/>
              </a:rPr>
              <a:t>YES24 - [</a:t>
            </a:r>
            <a:r>
              <a:rPr lang="ko-KR" altLang="en-US" dirty="0">
                <a:hlinkClick r:id="rId3"/>
              </a:rPr>
              <a:t>국내도서</a:t>
            </a:r>
            <a:r>
              <a:rPr lang="en-US" altLang="ko-KR" dirty="0">
                <a:hlinkClick r:id="rId3"/>
              </a:rPr>
              <a:t>]</a:t>
            </a:r>
            <a:r>
              <a:rPr lang="ko-KR" altLang="en-US" dirty="0">
                <a:hlinkClick r:id="rId3"/>
              </a:rPr>
              <a:t>자폐 및 </a:t>
            </a:r>
            <a:r>
              <a:rPr lang="ko-KR" altLang="en-US" b="1" dirty="0">
                <a:hlinkClick r:id="rId3"/>
              </a:rPr>
              <a:t>정서 행동장애</a:t>
            </a:r>
            <a:r>
              <a:rPr lang="ko-KR" altLang="en-US" dirty="0">
                <a:hlinkClick r:id="rId3"/>
              </a:rPr>
              <a:t> 아동의 약물</a:t>
            </a:r>
            <a:r>
              <a:rPr lang="ko-KR" altLang="en-US" b="1" dirty="0">
                <a:hlinkClick r:id="rId3"/>
              </a:rPr>
              <a:t>치료</a:t>
            </a:r>
            <a:r>
              <a:rPr lang="ko-KR" altLang="en-US" dirty="0">
                <a:hlinkClick r:id="rId3"/>
              </a:rPr>
              <a:t>에 대한 이해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2006</a:t>
            </a:r>
            <a:r>
              <a:rPr lang="ko-KR" altLang="en-US" dirty="0">
                <a:hlinkClick r:id="rId4"/>
              </a:rPr>
              <a:t>년 </a:t>
            </a:r>
            <a:r>
              <a:rPr lang="en-US" altLang="ko-KR" dirty="0">
                <a:hlinkClick r:id="rId4"/>
              </a:rPr>
              <a:t>6</a:t>
            </a:r>
            <a:r>
              <a:rPr lang="ko-KR" altLang="en-US" dirty="0">
                <a:hlinkClick r:id="rId4"/>
              </a:rPr>
              <a:t>월 </a:t>
            </a:r>
            <a:r>
              <a:rPr lang="ko-KR" altLang="en-US" b="1" dirty="0">
                <a:hlinkClick r:id="rId4"/>
              </a:rPr>
              <a:t>치료</a:t>
            </a:r>
            <a:r>
              <a:rPr lang="ko-KR" altLang="en-US" dirty="0">
                <a:hlinkClick r:id="rId4"/>
              </a:rPr>
              <a:t>시작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b="1" dirty="0">
                <a:hlinkClick r:id="rId4"/>
              </a:rPr>
              <a:t>발달장애</a:t>
            </a:r>
            <a:r>
              <a:rPr lang="en-US" altLang="ko-KR" dirty="0">
                <a:hlinkClick r:id="rId4"/>
              </a:rPr>
              <a:t>, </a:t>
            </a:r>
            <a:r>
              <a:rPr lang="ko-KR" altLang="en-US" dirty="0">
                <a:hlinkClick r:id="rId4"/>
              </a:rPr>
              <a:t>과잉</a:t>
            </a:r>
            <a:r>
              <a:rPr lang="ko-KR" altLang="en-US" b="1" dirty="0">
                <a:hlinkClick r:id="rId4"/>
              </a:rPr>
              <a:t>행동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dirty="0" smtClean="0">
                <a:hlinkClick r:id="rId4"/>
              </a:rPr>
              <a:t>YouTube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>
                <a:hlinkClick r:id="rId5"/>
              </a:rPr>
              <a:t>국립서울병원학교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정서</a:t>
            </a:r>
            <a:r>
              <a:rPr lang="en-US" altLang="ko-KR" dirty="0" smtClean="0"/>
              <a:t>‧</a:t>
            </a:r>
            <a:r>
              <a:rPr lang="ko-KR" altLang="en-US" dirty="0" smtClean="0"/>
              <a:t>행동발달 장애 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hlinkClick r:id="rId2"/>
              </a:rPr>
              <a:t>1. </a:t>
            </a:r>
            <a:r>
              <a:rPr lang="ko-KR" altLang="en-US" dirty="0">
                <a:hlinkClick r:id="rId2"/>
              </a:rPr>
              <a:t>심리</a:t>
            </a:r>
            <a:r>
              <a:rPr lang="ko-KR" altLang="en-US" b="1" dirty="0">
                <a:hlinkClick r:id="rId2"/>
              </a:rPr>
              <a:t>치료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3"/>
              </a:rPr>
              <a:t>대구사이버대학교 입학안내 </a:t>
            </a:r>
            <a:r>
              <a:rPr lang="en-US" altLang="ko-KR" dirty="0">
                <a:hlinkClick r:id="rId3"/>
              </a:rPr>
              <a:t>&gt; </a:t>
            </a:r>
            <a:r>
              <a:rPr lang="ko-KR" altLang="en-US" dirty="0">
                <a:hlinkClick r:id="rId3"/>
              </a:rPr>
              <a:t>학교안내 </a:t>
            </a:r>
            <a:r>
              <a:rPr lang="en-US" altLang="ko-KR" dirty="0">
                <a:hlinkClick r:id="rId3"/>
              </a:rPr>
              <a:t>&gt; </a:t>
            </a:r>
            <a:r>
              <a:rPr lang="ko-KR" altLang="en-US" dirty="0">
                <a:hlinkClick r:id="rId3"/>
              </a:rPr>
              <a:t>학과소개 </a:t>
            </a:r>
            <a:r>
              <a:rPr lang="en-US" altLang="ko-KR" dirty="0">
                <a:hlinkClick r:id="rId3"/>
              </a:rPr>
              <a:t>&gt; </a:t>
            </a:r>
            <a:r>
              <a:rPr lang="ko-KR" altLang="en-US" b="1" dirty="0">
                <a:hlinkClick r:id="rId3"/>
              </a:rPr>
              <a:t>행동</a:t>
            </a:r>
            <a:r>
              <a:rPr lang="ko-KR" altLang="en-US" dirty="0">
                <a:hlinkClick r:id="rId3"/>
              </a:rPr>
              <a:t>치료학과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동의의료원 </a:t>
            </a:r>
            <a:r>
              <a:rPr lang="ko-KR" altLang="en-US" dirty="0" smtClean="0">
                <a:hlinkClick r:id="rId4"/>
              </a:rPr>
              <a:t>재활</a:t>
            </a:r>
            <a:r>
              <a:rPr lang="ko-KR" altLang="en-US" b="1" dirty="0" smtClean="0">
                <a:hlinkClick r:id="rId4"/>
              </a:rPr>
              <a:t>치료</a:t>
            </a:r>
            <a:r>
              <a:rPr lang="ko-KR" altLang="en-US" dirty="0" smtClean="0">
                <a:hlinkClick r:id="rId4"/>
              </a:rPr>
              <a:t>센터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5"/>
              </a:rPr>
              <a:t>발달장애</a:t>
            </a:r>
            <a:r>
              <a:rPr lang="ko-KR" altLang="en-US" dirty="0">
                <a:hlinkClick r:id="rId5"/>
              </a:rPr>
              <a:t> 분류 </a:t>
            </a:r>
            <a:r>
              <a:rPr lang="en-US" altLang="ko-KR" dirty="0">
                <a:hlinkClick r:id="rId5"/>
              </a:rPr>
              <a:t>- </a:t>
            </a:r>
            <a:r>
              <a:rPr lang="ko-KR" altLang="en-US" b="1" dirty="0">
                <a:hlinkClick r:id="rId5"/>
              </a:rPr>
              <a:t>행동</a:t>
            </a:r>
            <a:r>
              <a:rPr lang="ko-KR" altLang="en-US" dirty="0">
                <a:hlinkClick r:id="rId5"/>
              </a:rPr>
              <a:t>수정</a:t>
            </a:r>
            <a:r>
              <a:rPr lang="en-US" altLang="ko-KR" dirty="0">
                <a:hlinkClick r:id="rId5"/>
              </a:rPr>
              <a:t>: </a:t>
            </a:r>
            <a:r>
              <a:rPr lang="ko-KR" altLang="en-US" b="1" dirty="0">
                <a:hlinkClick r:id="rId5"/>
              </a:rPr>
              <a:t>행동</a:t>
            </a:r>
            <a:r>
              <a:rPr lang="ko-KR" altLang="en-US" dirty="0">
                <a:hlinkClick r:id="rId5"/>
              </a:rPr>
              <a:t>적 진단</a:t>
            </a:r>
            <a:r>
              <a:rPr lang="en-US" altLang="ko-KR" dirty="0">
                <a:hlinkClick r:id="rId5"/>
              </a:rPr>
              <a:t>-</a:t>
            </a:r>
            <a:r>
              <a:rPr lang="ko-KR" altLang="en-US" dirty="0">
                <a:hlinkClick r:id="rId5"/>
              </a:rPr>
              <a:t>처방 모형에 입각한 조기 </a:t>
            </a:r>
            <a:r>
              <a:rPr lang="ko-KR" altLang="en-US" b="1" dirty="0">
                <a:hlinkClick r:id="rId5"/>
              </a:rPr>
              <a:t>치료</a:t>
            </a:r>
            <a:r>
              <a:rPr lang="ko-KR" altLang="en-US" dirty="0">
                <a:hlinkClick r:id="rId5"/>
              </a:rPr>
              <a:t> 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정서</a:t>
            </a:r>
            <a:r>
              <a:rPr lang="en-US" altLang="ko-KR" dirty="0" smtClean="0"/>
              <a:t>‧</a:t>
            </a:r>
            <a:r>
              <a:rPr lang="ko-KR" altLang="en-US" dirty="0" smtClean="0"/>
              <a:t>행동발달 장애 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>
                <a:hlinkClick r:id="rId2"/>
              </a:rPr>
              <a:t>진료시간표 </a:t>
            </a:r>
            <a:r>
              <a:rPr lang="en-US" altLang="ko-KR" dirty="0">
                <a:hlinkClick r:id="rId2"/>
              </a:rPr>
              <a:t>&lt; </a:t>
            </a:r>
            <a:r>
              <a:rPr lang="ko-KR" altLang="en-US" dirty="0" err="1" smtClean="0">
                <a:hlinkClick r:id="rId2"/>
              </a:rPr>
              <a:t>강남세브란스병원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연세신경정신과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아이의 말이 늦습니까</a:t>
            </a:r>
            <a:r>
              <a:rPr lang="en-US" altLang="ko-KR" dirty="0">
                <a:hlinkClick r:id="rId4"/>
              </a:rPr>
              <a:t>?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국립서울병원 소아청소년정신과에서 소아놀이</a:t>
            </a:r>
            <a:r>
              <a:rPr lang="ko-KR" altLang="en-US" b="1" dirty="0">
                <a:hlinkClick r:id="rId5"/>
              </a:rPr>
              <a:t>치료</a:t>
            </a:r>
            <a:r>
              <a:rPr lang="ko-KR" altLang="en-US" dirty="0">
                <a:hlinkClick r:id="rId5"/>
              </a:rPr>
              <a:t> 및 </a:t>
            </a:r>
            <a:r>
              <a:rPr lang="ko-KR" altLang="en-US" b="1" dirty="0">
                <a:hlinkClick r:id="rId5"/>
              </a:rPr>
              <a:t>발달</a:t>
            </a:r>
            <a:r>
              <a:rPr lang="ko-KR" altLang="en-US" dirty="0">
                <a:hlinkClick r:id="rId5"/>
              </a:rPr>
              <a:t>평가를 </a:t>
            </a:r>
            <a:r>
              <a:rPr lang="en-US" altLang="ko-KR" b="1" dirty="0">
                <a:hlinkClick r:id="rId5"/>
              </a:rPr>
              <a:t>...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 HD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Attention deficit hyperactivity disorder - Wikipedia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NIMH · Attention Deficit Hyperactivity Disorder (</a:t>
                      </a:r>
                      <a:r>
                        <a:rPr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ADHD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)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ADD and </a:t>
                      </a:r>
                      <a:r>
                        <a:rPr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ADHD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Center: Symptoms, Types, Causes, Tests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What Is </a:t>
                      </a:r>
                      <a:r>
                        <a:rPr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ADHD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?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정서</a:t>
            </a:r>
            <a:r>
              <a:rPr lang="en-US" altLang="ko-KR" dirty="0" smtClean="0"/>
              <a:t>‧</a:t>
            </a:r>
            <a:r>
              <a:rPr lang="ko-KR" altLang="en-US" dirty="0" smtClean="0"/>
              <a:t>행동발달 장애 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>
                <a:hlinkClick r:id="rId2"/>
              </a:rPr>
              <a:t>발달장애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- 2007</a:t>
            </a:r>
            <a:r>
              <a:rPr lang="ko-KR" altLang="en-US" dirty="0">
                <a:hlinkClick r:id="rId2"/>
              </a:rPr>
              <a:t>년 </a:t>
            </a:r>
            <a:r>
              <a:rPr lang="en-US" altLang="ko-KR" dirty="0">
                <a:hlinkClick r:id="rId2"/>
              </a:rPr>
              <a:t>3</a:t>
            </a:r>
            <a:r>
              <a:rPr lang="ko-KR" altLang="en-US" dirty="0">
                <a:hlinkClick r:id="rId2"/>
              </a:rPr>
              <a:t>월 </a:t>
            </a:r>
            <a:r>
              <a:rPr lang="ko-KR" altLang="en-US" b="1" dirty="0">
                <a:hlinkClick r:id="rId2"/>
              </a:rPr>
              <a:t>치료</a:t>
            </a:r>
            <a:r>
              <a:rPr lang="ko-KR" altLang="en-US" dirty="0">
                <a:hlinkClick r:id="rId2"/>
              </a:rPr>
              <a:t>시작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2007</a:t>
            </a:r>
            <a:r>
              <a:rPr lang="ko-KR" altLang="en-US" dirty="0">
                <a:hlinkClick r:id="rId3"/>
              </a:rPr>
              <a:t>년 </a:t>
            </a:r>
            <a:r>
              <a:rPr lang="en-US" altLang="ko-KR" dirty="0">
                <a:hlinkClick r:id="rId3"/>
              </a:rPr>
              <a:t>7</a:t>
            </a:r>
            <a:r>
              <a:rPr lang="ko-KR" altLang="en-US" dirty="0">
                <a:hlinkClick r:id="rId3"/>
              </a:rPr>
              <a:t>월 </a:t>
            </a:r>
            <a:r>
              <a:rPr lang="en-US" altLang="ko-KR" dirty="0">
                <a:hlinkClick r:id="rId3"/>
              </a:rPr>
              <a:t>30</a:t>
            </a:r>
            <a:r>
              <a:rPr lang="ko-KR" altLang="en-US" dirty="0">
                <a:hlinkClick r:id="rId3"/>
              </a:rPr>
              <a:t>일 </a:t>
            </a:r>
            <a:r>
              <a:rPr lang="ko-KR" altLang="en-US" b="1" dirty="0">
                <a:hlinkClick r:id="rId3"/>
              </a:rPr>
              <a:t>치료</a:t>
            </a:r>
            <a:r>
              <a:rPr lang="ko-KR" altLang="en-US" dirty="0">
                <a:hlinkClick r:id="rId3"/>
              </a:rPr>
              <a:t>시작 </a:t>
            </a:r>
            <a:r>
              <a:rPr lang="en-US" altLang="ko-KR" dirty="0">
                <a:hlinkClick r:id="rId3"/>
              </a:rPr>
              <a:t>- ADHD 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4"/>
              </a:rPr>
              <a:t>Student Handbook </a:t>
            </a:r>
            <a:r>
              <a:rPr lang="ko-KR" altLang="en-US" dirty="0">
                <a:hlinkClick r:id="rId4"/>
              </a:rPr>
              <a:t>미국학교 학생수칙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>
                <a:hlinkClick r:id="rId4"/>
              </a:rPr>
              <a:t>하 </a:t>
            </a:r>
            <a:r>
              <a:rPr lang="ko-KR" altLang="en-US" dirty="0" err="1">
                <a:hlinkClick r:id="rId4"/>
              </a:rPr>
              <a:t>버</a:t>
            </a:r>
            <a:r>
              <a:rPr lang="ko-KR" altLang="en-US" dirty="0">
                <a:hlinkClick r:id="rId4"/>
              </a:rPr>
              <a:t> </a:t>
            </a:r>
            <a:r>
              <a:rPr lang="ko-KR" altLang="en-US" dirty="0" err="1">
                <a:hlinkClick r:id="rId4"/>
              </a:rPr>
              <a:t>드</a:t>
            </a:r>
            <a:r>
              <a:rPr lang="ko-KR" altLang="en-US" dirty="0">
                <a:hlinkClick r:id="rId4"/>
              </a:rPr>
              <a:t> 카 운 슬 링 센 </a:t>
            </a:r>
            <a:r>
              <a:rPr lang="ko-KR" altLang="en-US" dirty="0" smtClean="0">
                <a:hlinkClick r:id="rId4"/>
              </a:rPr>
              <a:t>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아동 청소년 상담 및 </a:t>
            </a:r>
            <a:r>
              <a:rPr lang="ko-KR" altLang="en-US" dirty="0" smtClean="0">
                <a:hlinkClick r:id="rId5"/>
              </a:rPr>
              <a:t>심리</a:t>
            </a:r>
            <a:r>
              <a:rPr lang="ko-KR" altLang="en-US" b="1" dirty="0" smtClean="0">
                <a:hlinkClick r:id="rId5"/>
              </a:rPr>
              <a:t>치료</a:t>
            </a:r>
            <a:endParaRPr lang="en-US" altLang="ko-KR" b="1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정서</a:t>
            </a:r>
            <a:r>
              <a:rPr lang="en-US" altLang="ko-KR" dirty="0" smtClean="0"/>
              <a:t>‧</a:t>
            </a:r>
            <a:r>
              <a:rPr lang="ko-KR" altLang="en-US" dirty="0" smtClean="0"/>
              <a:t>행동발달 장애 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hlinkClick r:id="rId2"/>
              </a:rPr>
              <a:t>2009 12 23 SBS</a:t>
            </a:r>
            <a:r>
              <a:rPr lang="ko-KR" altLang="en-US" dirty="0">
                <a:hlinkClick r:id="rId2"/>
              </a:rPr>
              <a:t>특집다큐멘터리 </a:t>
            </a:r>
            <a:r>
              <a:rPr lang="ko-KR" altLang="en-US" dirty="0" err="1">
                <a:hlinkClick r:id="rId2"/>
              </a:rPr>
              <a:t>내몸의음식혁명</a:t>
            </a:r>
            <a:r>
              <a:rPr lang="ko-KR" altLang="en-US" b="1" dirty="0" err="1">
                <a:hlinkClick r:id="rId2"/>
              </a:rPr>
              <a:t>행동</a:t>
            </a:r>
            <a:r>
              <a:rPr lang="ko-KR" altLang="en-US" dirty="0" err="1">
                <a:hlinkClick r:id="rId2"/>
              </a:rPr>
              <a:t>과잉</a:t>
            </a:r>
            <a:r>
              <a:rPr lang="ko-KR" altLang="en-US" b="1" dirty="0" err="1">
                <a:hlinkClick r:id="rId2"/>
              </a:rPr>
              <a:t>장애</a:t>
            </a:r>
            <a:r>
              <a:rPr lang="ko-KR" altLang="en-US" dirty="0">
                <a:hlinkClick r:id="rId2"/>
              </a:rPr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3"/>
              </a:rPr>
              <a:t>임상심리검사 </a:t>
            </a:r>
            <a:r>
              <a:rPr lang="en-US" altLang="ko-KR" dirty="0" smtClean="0">
                <a:hlinkClick r:id="rId3"/>
              </a:rPr>
              <a:t>-&lt;</a:t>
            </a:r>
            <a:r>
              <a:rPr lang="ko-KR" altLang="en-US" dirty="0" smtClean="0">
                <a:hlinkClick r:id="rId3"/>
              </a:rPr>
              <a:t>건국 의대</a:t>
            </a:r>
            <a:r>
              <a:rPr lang="en-US" altLang="ko-KR" dirty="0" smtClean="0">
                <a:hlinkClick r:id="rId3"/>
              </a:rPr>
              <a:t>&gt; </a:t>
            </a:r>
            <a:r>
              <a:rPr lang="ko-KR" altLang="en-US" dirty="0" err="1">
                <a:hlinkClick r:id="rId3"/>
              </a:rPr>
              <a:t>진료과</a:t>
            </a:r>
            <a:r>
              <a:rPr lang="en-US" altLang="ko-KR" dirty="0">
                <a:hlinkClick r:id="rId3"/>
              </a:rPr>
              <a:t>/</a:t>
            </a:r>
            <a:r>
              <a:rPr lang="ko-KR" altLang="en-US" dirty="0" smtClean="0">
                <a:hlinkClick r:id="rId3"/>
              </a:rPr>
              <a:t>의료진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ADHD_MBC</a:t>
            </a:r>
            <a:r>
              <a:rPr lang="ko-KR" altLang="en-US" dirty="0" err="1">
                <a:hlinkClick r:id="rId4"/>
              </a:rPr>
              <a:t>프라임</a:t>
            </a:r>
            <a:r>
              <a:rPr lang="en-US" altLang="ko-KR" dirty="0">
                <a:hlinkClick r:id="rId4"/>
              </a:rPr>
              <a:t>-</a:t>
            </a:r>
            <a:r>
              <a:rPr lang="ko-KR" altLang="en-US" dirty="0">
                <a:hlinkClick r:id="rId4"/>
              </a:rPr>
              <a:t>호흡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부산가톨릭대학교 언어청각치료학과 봉사영상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정서</a:t>
            </a:r>
            <a:r>
              <a:rPr lang="en-US" altLang="ko-KR" dirty="0" smtClean="0"/>
              <a:t>‧</a:t>
            </a:r>
            <a:r>
              <a:rPr lang="ko-KR" altLang="en-US" dirty="0" smtClean="0"/>
              <a:t>행동발달 장애 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>
                <a:hlinkClick r:id="rId2"/>
              </a:rPr>
              <a:t>서울아산병원 </a:t>
            </a:r>
            <a:r>
              <a:rPr lang="en-US" altLang="ko-KR" dirty="0">
                <a:hlinkClick r:id="rId2"/>
              </a:rPr>
              <a:t>| </a:t>
            </a:r>
            <a:r>
              <a:rPr lang="ko-KR" altLang="en-US" dirty="0">
                <a:hlinkClick r:id="rId2"/>
              </a:rPr>
              <a:t>건강정보 </a:t>
            </a:r>
            <a:r>
              <a:rPr lang="en-US" altLang="ko-KR" dirty="0">
                <a:hlinkClick r:id="rId2"/>
              </a:rPr>
              <a:t>| </a:t>
            </a:r>
            <a:r>
              <a:rPr lang="ko-KR" altLang="en-US" dirty="0" smtClean="0">
                <a:hlinkClick r:id="rId2"/>
              </a:rPr>
              <a:t>질환백과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내 아이 마음에 뭐가 들어 있을까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현순영 </a:t>
            </a:r>
            <a:r>
              <a:rPr lang="en-US" altLang="ko-KR" dirty="0">
                <a:hlinkClick r:id="rId3"/>
              </a:rPr>
              <a:t>- Google </a:t>
            </a:r>
            <a:r>
              <a:rPr lang="en-US" altLang="ko-KR" dirty="0" smtClean="0">
                <a:hlinkClick r:id="rId3"/>
              </a:rPr>
              <a:t>Books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음성 소음인</a:t>
            </a:r>
            <a:r>
              <a:rPr lang="en-US" altLang="ko-KR" dirty="0">
                <a:hlinkClick r:id="rId4"/>
              </a:rPr>
              <a:t>(</a:t>
            </a:r>
            <a:r>
              <a:rPr lang="ko-KR" altLang="en-US" dirty="0">
                <a:hlinkClick r:id="rId4"/>
              </a:rPr>
              <a:t>水陽人</a:t>
            </a:r>
            <a:r>
              <a:rPr lang="en-US" altLang="ko-KR" dirty="0">
                <a:hlinkClick r:id="rId4"/>
              </a:rPr>
              <a:t>)</a:t>
            </a:r>
            <a:r>
              <a:rPr lang="ko-KR" altLang="en-US" dirty="0">
                <a:hlinkClick r:id="rId4"/>
              </a:rPr>
              <a:t>의 </a:t>
            </a:r>
            <a:r>
              <a:rPr lang="ko-KR" altLang="en-US" dirty="0" smtClean="0">
                <a:hlinkClick r:id="rId4"/>
              </a:rPr>
              <a:t>섭생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『</a:t>
            </a:r>
            <a:r>
              <a:rPr lang="ko-KR" altLang="en-US" dirty="0">
                <a:hlinkClick r:id="rId5"/>
              </a:rPr>
              <a:t>행복해지고 싶은 </a:t>
            </a:r>
            <a:r>
              <a:rPr lang="ko-KR" altLang="en-US" dirty="0" err="1">
                <a:hlinkClick r:id="rId5"/>
              </a:rPr>
              <a:t>니케</a:t>
            </a:r>
            <a:r>
              <a:rPr lang="en-US" altLang="ko-KR" dirty="0">
                <a:hlinkClick r:id="rId5"/>
              </a:rPr>
              <a:t>』 : [</a:t>
            </a:r>
            <a:r>
              <a:rPr lang="ko-KR" altLang="en-US" dirty="0">
                <a:hlinkClick r:id="rId5"/>
              </a:rPr>
              <a:t>스크랩</a:t>
            </a:r>
            <a:r>
              <a:rPr lang="en-US" altLang="ko-KR" dirty="0">
                <a:hlinkClick r:id="rId5"/>
              </a:rPr>
              <a:t>] </a:t>
            </a:r>
            <a:r>
              <a:rPr lang="ko-KR" altLang="en-US" dirty="0" err="1">
                <a:hlinkClick r:id="rId5"/>
              </a:rPr>
              <a:t>아스퍼거</a:t>
            </a:r>
            <a:r>
              <a:rPr lang="ko-KR" altLang="en-US" dirty="0">
                <a:hlinkClick r:id="rId5"/>
              </a:rPr>
              <a:t> </a:t>
            </a:r>
            <a:r>
              <a:rPr lang="ko-KR" altLang="en-US" dirty="0" smtClean="0">
                <a:hlinkClick r:id="rId5"/>
              </a:rPr>
              <a:t>증후군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정서</a:t>
            </a:r>
            <a:r>
              <a:rPr lang="en-US" altLang="ko-KR" dirty="0" smtClean="0"/>
              <a:t>‧</a:t>
            </a:r>
            <a:r>
              <a:rPr lang="ko-KR" altLang="en-US" dirty="0" smtClean="0"/>
              <a:t>행동발달 장애 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>
                <a:hlinkClick r:id="rId2"/>
              </a:rPr>
              <a:t>게임놀이</a:t>
            </a:r>
            <a:r>
              <a:rPr lang="ko-KR" altLang="en-US" b="1" dirty="0">
                <a:hlinkClick r:id="rId2"/>
              </a:rPr>
              <a:t>치료</a:t>
            </a:r>
            <a:r>
              <a:rPr lang="ko-KR" altLang="en-US" dirty="0">
                <a:hlinkClick r:id="rId2"/>
              </a:rPr>
              <a:t> 우정의 섬 게임 실습</a:t>
            </a:r>
            <a:r>
              <a:rPr lang="en-US" altLang="ko-KR" dirty="0">
                <a:hlinkClick r:id="rId2"/>
              </a:rPr>
              <a:t>-</a:t>
            </a:r>
            <a:r>
              <a:rPr lang="ko-KR" altLang="en-US" dirty="0">
                <a:hlinkClick r:id="rId2"/>
              </a:rPr>
              <a:t>마인드프레스 </a:t>
            </a:r>
            <a:r>
              <a:rPr lang="en-US" altLang="ko-KR" dirty="0">
                <a:hlinkClick r:id="rId2"/>
              </a:rPr>
              <a:t>.MOV 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섭식</a:t>
            </a:r>
            <a:r>
              <a:rPr lang="ko-KR" altLang="en-US" b="1" dirty="0">
                <a:hlinkClick r:id="rId3"/>
              </a:rPr>
              <a:t>장애</a:t>
            </a:r>
            <a:r>
              <a:rPr lang="ko-KR" altLang="en-US" dirty="0">
                <a:hlinkClick r:id="rId3"/>
              </a:rPr>
              <a:t> 섭식</a:t>
            </a:r>
            <a:r>
              <a:rPr lang="ko-KR" altLang="en-US" b="1" dirty="0">
                <a:hlinkClick r:id="rId3"/>
              </a:rPr>
              <a:t>장애</a:t>
            </a:r>
            <a:r>
              <a:rPr lang="ko-KR" altLang="en-US" dirty="0">
                <a:hlinkClick r:id="rId3"/>
              </a:rPr>
              <a:t>로 인한 </a:t>
            </a:r>
            <a:r>
              <a:rPr lang="ko-KR" altLang="en-US" dirty="0" err="1">
                <a:hlinkClick r:id="rId3"/>
              </a:rPr>
              <a:t>폭식증과</a:t>
            </a:r>
            <a:r>
              <a:rPr lang="ko-KR" altLang="en-US" dirty="0">
                <a:hlinkClick r:id="rId3"/>
              </a:rPr>
              <a:t> 거식증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>
                <a:hlinkClick r:id="rId4"/>
              </a:rPr>
              <a:t>아동과청소년의정서</a:t>
            </a:r>
            <a:r>
              <a:rPr lang="ko-KR" altLang="en-US" b="1" dirty="0" err="1">
                <a:hlinkClick r:id="rId4"/>
              </a:rPr>
              <a:t>장애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Google Books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5"/>
              </a:rPr>
              <a:t>빅탑</a:t>
            </a:r>
            <a:r>
              <a:rPr lang="ko-KR" altLang="en-US" dirty="0">
                <a:hlinkClick r:id="rId5"/>
              </a:rPr>
              <a:t> 게임 </a:t>
            </a:r>
            <a:r>
              <a:rPr lang="en-US" altLang="ko-KR" dirty="0">
                <a:hlinkClick r:id="rId5"/>
              </a:rPr>
              <a:t>Korean Big Top Game - </a:t>
            </a:r>
            <a:r>
              <a:rPr lang="en-US" altLang="ko-KR" b="1" dirty="0">
                <a:hlinkClick r:id="rId5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정서</a:t>
            </a:r>
            <a:r>
              <a:rPr lang="en-US" altLang="ko-KR" dirty="0" smtClean="0"/>
              <a:t>‧</a:t>
            </a:r>
            <a:r>
              <a:rPr lang="ko-KR" altLang="en-US" dirty="0" smtClean="0"/>
              <a:t>행동발달 장애 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>
                <a:hlinkClick r:id="rId2"/>
              </a:rPr>
              <a:t>동기부여</a:t>
            </a:r>
            <a:r>
              <a:rPr lang="en-US" altLang="ko-KR" dirty="0">
                <a:hlinkClick r:id="rId2"/>
              </a:rPr>
              <a:t>, </a:t>
            </a:r>
            <a:r>
              <a:rPr lang="ko-KR" altLang="en-US" dirty="0">
                <a:hlinkClick r:id="rId2"/>
              </a:rPr>
              <a:t>집중력 </a:t>
            </a:r>
            <a:r>
              <a:rPr lang="en-US" altLang="ko-KR" dirty="0">
                <a:hlinkClick r:id="rId2"/>
              </a:rPr>
              <a:t>... </a:t>
            </a:r>
            <a:r>
              <a:rPr lang="ko-KR" altLang="en-US" dirty="0">
                <a:hlinkClick r:id="rId2"/>
              </a:rPr>
              <a:t>부모기술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dirty="0">
                <a:hlinkClick r:id="rId2"/>
              </a:rPr>
              <a:t>하 </a:t>
            </a:r>
            <a:r>
              <a:rPr lang="ko-KR" altLang="en-US" dirty="0" err="1">
                <a:hlinkClick r:id="rId2"/>
              </a:rPr>
              <a:t>버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dirty="0" err="1">
                <a:hlinkClick r:id="rId2"/>
              </a:rPr>
              <a:t>드</a:t>
            </a:r>
            <a:r>
              <a:rPr lang="ko-KR" altLang="en-US" dirty="0">
                <a:hlinkClick r:id="rId2"/>
              </a:rPr>
              <a:t> 카 운 슬 링 센 </a:t>
            </a:r>
            <a:r>
              <a:rPr lang="ko-KR" altLang="en-US" dirty="0" smtClean="0">
                <a:hlinkClick r:id="rId2"/>
              </a:rPr>
              <a:t>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3"/>
              </a:rPr>
              <a:t>아동심리상담사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미미 </a:t>
            </a:r>
            <a:r>
              <a:rPr lang="en-US" altLang="ko-KR" dirty="0">
                <a:hlinkClick r:id="rId3"/>
              </a:rPr>
              <a:t>house ::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아동기장애의 이해</a:t>
            </a:r>
            <a:r>
              <a:rPr lang="en-US" altLang="ko-KR" dirty="0">
                <a:hlinkClick r:id="rId4"/>
              </a:rPr>
              <a:t>Ⅰ – </a:t>
            </a:r>
            <a:r>
              <a:rPr lang="ko-KR" altLang="en-US" b="1" dirty="0">
                <a:hlinkClick r:id="rId4"/>
              </a:rPr>
              <a:t>발달장애</a:t>
            </a:r>
            <a:r>
              <a:rPr lang="en-US" altLang="ko-KR" dirty="0">
                <a:hlinkClick r:id="rId4"/>
              </a:rPr>
              <a:t>(</a:t>
            </a:r>
            <a:r>
              <a:rPr lang="ko-KR" altLang="en-US" dirty="0" err="1">
                <a:hlinkClick r:id="rId4"/>
              </a:rPr>
              <a:t>지적장애</a:t>
            </a:r>
            <a:r>
              <a:rPr lang="en-US" altLang="ko-KR" dirty="0">
                <a:hlinkClick r:id="rId4"/>
              </a:rPr>
              <a:t>) - SNOW - </a:t>
            </a:r>
            <a:r>
              <a:rPr lang="ko-KR" altLang="en-US" dirty="0" err="1">
                <a:hlinkClick r:id="rId4"/>
              </a:rPr>
              <a:t>위키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5"/>
              </a:rPr>
              <a:t>언어</a:t>
            </a:r>
            <a:r>
              <a:rPr lang="ko-KR" altLang="en-US" b="1" dirty="0">
                <a:hlinkClick r:id="rId5"/>
              </a:rPr>
              <a:t>장애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과잉</a:t>
            </a:r>
            <a:r>
              <a:rPr lang="ko-KR" altLang="en-US" b="1" dirty="0">
                <a:hlinkClick r:id="rId6"/>
              </a:rPr>
              <a:t>행동장애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on </a:t>
            </a:r>
            <a:r>
              <a:rPr lang="en-US" altLang="ko-KR" dirty="0" err="1" smtClean="0">
                <a:hlinkClick r:id="rId6"/>
              </a:rPr>
              <a:t>Veengle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 HD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ADHD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, Attention Deficit Hyperactivity Disorder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CHADD Live | Understanding </a:t>
                      </a:r>
                      <a:r>
                        <a:rPr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ADHD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CDC - Attention Deficit Hyperactivity Disorder(</a:t>
                      </a:r>
                      <a:r>
                        <a:rPr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ADHD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) Homepage 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Attention-deficit/hyperactivity disorder (</a:t>
                      </a:r>
                      <a:r>
                        <a:rPr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ADHD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) - MayoClinic.com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 HD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National Resource Center on </a:t>
                      </a:r>
                      <a:r>
                        <a:rPr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AD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HD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: A Program of CHADD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Attention Deficit Disorder | </a:t>
                      </a:r>
                      <a:r>
                        <a:rPr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ADHD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Symptoms, 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What is </a:t>
                      </a:r>
                      <a:r>
                        <a:rPr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ADHD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(Attention Deficit Hyperactivity Disorder)?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Attention Deficit Disorder (ADD and </a:t>
                      </a:r>
                      <a:r>
                        <a:rPr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ADHD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) - Psych Central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>
                <a:hlinkClick r:id="rId2"/>
              </a:rPr>
              <a:t>LIving</a:t>
            </a:r>
            <a:r>
              <a:rPr lang="en-US" altLang="ko-KR" dirty="0">
                <a:hlinkClick r:id="rId2"/>
              </a:rPr>
              <a:t> with </a:t>
            </a:r>
            <a:r>
              <a:rPr lang="en-US" altLang="ko-KR" b="1" dirty="0">
                <a:hlinkClick r:id="rId2"/>
              </a:rPr>
              <a:t>ADHD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ADHD - YouTube</a:t>
                      </a:r>
                      <a:r>
                        <a:rPr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ADHD: A Child's Diagnosis - YouTube</a:t>
                      </a:r>
                      <a:r>
                        <a:rPr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lang="ko-KR" altLang="en-US" sz="3200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The Truth about </a:t>
                      </a:r>
                      <a:r>
                        <a:rPr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ADHD</a:t>
                      </a:r>
                      <a:r>
                        <a:rPr lang="en-US" altLang="ko-K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- </a:t>
                      </a:r>
                      <a:r>
                        <a:rPr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YouTube</a:t>
                      </a:r>
                      <a:r>
                        <a:rPr lang="en-US" altLang="ko-K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Management of </a:t>
                      </a:r>
                      <a:r>
                        <a:rPr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ADHD</a:t>
                      </a:r>
                      <a:r>
                        <a:rPr lang="en-US" altLang="ko-K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- </a:t>
                      </a:r>
                      <a:r>
                        <a:rPr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YouTube</a:t>
                      </a:r>
                      <a:r>
                        <a:rPr lang="en-US" altLang="ko-K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lang="ko-KR" altLang="en-US" sz="3200" b="1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발달장애 </a:t>
            </a:r>
            <a:r>
              <a:rPr lang="en-US" altLang="ko-KR" dirty="0" smtClean="0"/>
              <a:t>ADHD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발달 장애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</a:t>
                      </a:r>
                      <a:r>
                        <a:rPr lang="ko-KR" altLang="en-US" sz="32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위키백과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, 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우리 모두의 백과사전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발달장애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정서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‧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행동</a:t>
                      </a:r>
                      <a:r>
                        <a:rPr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발달 장애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(</a:t>
                      </a:r>
                      <a:r>
                        <a:rPr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ADHD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, 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우울증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, 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인터넷 중독 등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) 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및 학습 장애 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[</a:t>
                      </a:r>
                      <a:r>
                        <a:rPr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ADHD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/</a:t>
                      </a:r>
                      <a:r>
                        <a:rPr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발달장애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]</a:t>
                      </a:r>
                      <a:r>
                        <a:rPr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ADHD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아동 발달장애인가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?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ADHD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2007</a:t>
                      </a:r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년 </a:t>
                      </a:r>
                      <a:r>
                        <a:rPr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6</a:t>
                      </a:r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월 치료시작 </a:t>
                      </a:r>
                      <a:r>
                        <a:rPr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</a:t>
                      </a:r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발달장애 </a:t>
                      </a:r>
                      <a:r>
                        <a:rPr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(ADHD, </a:t>
                      </a:r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언어지연</a:t>
                      </a:r>
                      <a:r>
                        <a:rPr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) - YouTube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주의력결핍 과다행동</a:t>
                      </a:r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장애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 </a:t>
                      </a:r>
                      <a:r>
                        <a:rPr lang="ko-KR" altLang="en-US" sz="32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위키백과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, 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우리 모두의 백과사전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ADHD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-</a:t>
                      </a:r>
                      <a:r>
                        <a:rPr lang="ko-KR" altLang="en-US" sz="3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주의력결핍및과잉행동</a:t>
                      </a:r>
                      <a:r>
                        <a:rPr lang="ko-KR" altLang="en-US" sz="3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장애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이젠 학습도 운동도 모든 </a:t>
                      </a:r>
                      <a:r>
                        <a:rPr lang="ko-KR" altLang="en-US" sz="3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자신있어요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! </a:t>
                      </a:r>
                      <a:r>
                        <a:rPr lang="en-US" altLang="ko-KR" sz="3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Before&amp;After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/ </a:t>
                      </a:r>
                      <a:r>
                        <a:rPr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발달장애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·</a:t>
                      </a:r>
                      <a:r>
                        <a:rPr lang="en-US" altLang="ko-KR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ADHD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ADHD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정서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·</a:t>
                      </a:r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행동발달장애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학생 맞춤형 교육에 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600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억 지원 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</a:t>
                      </a:r>
                      <a:r>
                        <a:rPr lang="ko-KR" altLang="en-US" sz="32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노컷뉴스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행동장애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정서장애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정서행동발달장애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학생 학습지도 강사요원과정 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- 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교육과학기술연수원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정서</a:t>
            </a:r>
            <a:r>
              <a:rPr lang="en-US" altLang="ko-KR" dirty="0" smtClean="0"/>
              <a:t>‧</a:t>
            </a:r>
            <a:r>
              <a:rPr lang="ko-KR" altLang="en-US" dirty="0" smtClean="0"/>
              <a:t>행동발달 장애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과잉</a:t>
                      </a:r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행동장애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등 </a:t>
                      </a:r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정서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질환 빈곤층 아이들 발병률 급증 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</a:t>
                      </a:r>
                      <a:r>
                        <a:rPr lang="ko-KR" altLang="en-US" sz="32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경향닷컴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lang="en-US" altLang="ko-KR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...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정서행동발달장애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의 원인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,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예방</a:t>
                      </a:r>
                      <a:r>
                        <a:rPr lang="en-US" altLang="ko-KR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,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치료적 접근</a:t>
                      </a:r>
                      <a:r>
                        <a:rPr lang="ko-KR" altLang="en-US" sz="3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경북교육청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-</a:t>
                      </a:r>
                      <a:r>
                        <a:rPr lang="ko-KR" altLang="en-US" sz="3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경북대병원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, </a:t>
                      </a:r>
                      <a:r>
                        <a:rPr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정서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·</a:t>
                      </a:r>
                      <a:r>
                        <a:rPr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행동 발달 장애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학생 지원 협약 체결 </a:t>
                      </a:r>
                      <a:endParaRPr lang="ko-KR" altLang="en-US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아동청소년 </a:t>
                      </a:r>
                      <a:r>
                        <a:rPr lang="ko-KR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정서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질환 계층계급 분석보고서</a:t>
                      </a:r>
                      <a:r>
                        <a:rPr lang="en-US" altLang="ko-KR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.</a:t>
                      </a:r>
                      <a:r>
                        <a:rPr lang="ko-KR" altLang="en-US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3200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균형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균형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40</TotalTime>
  <Words>704</Words>
  <Application>Microsoft Office PowerPoint</Application>
  <PresentationFormat>화면 슬라이드 쇼(4:3)</PresentationFormat>
  <Paragraphs>158</Paragraphs>
  <Slides>24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균형</vt:lpstr>
      <vt:lpstr>정서 행동발달 장애 ADHD 치료</vt:lpstr>
      <vt:lpstr>AD HD</vt:lpstr>
      <vt:lpstr>AD HD</vt:lpstr>
      <vt:lpstr>AD HD</vt:lpstr>
      <vt:lpstr>LIving with ADHD</vt:lpstr>
      <vt:lpstr>발달장애 ADHD</vt:lpstr>
      <vt:lpstr>ADHD</vt:lpstr>
      <vt:lpstr>ADHD</vt:lpstr>
      <vt:lpstr>정서‧행동발달 장애</vt:lpstr>
      <vt:lpstr>정서‧행동발달 장애</vt:lpstr>
      <vt:lpstr>정서‧행동발달 장애</vt:lpstr>
      <vt:lpstr>정서‧행동발달 장애</vt:lpstr>
      <vt:lpstr>정서‧행동발달 장애</vt:lpstr>
      <vt:lpstr>아동발달센터</vt:lpstr>
      <vt:lpstr>아동발달센터</vt:lpstr>
      <vt:lpstr>정서‧행동발달 장애 치료</vt:lpstr>
      <vt:lpstr>정서‧행동발달 장애 치료</vt:lpstr>
      <vt:lpstr>정서‧행동발달 장애 치료</vt:lpstr>
      <vt:lpstr>정서‧행동발달 장애 치료</vt:lpstr>
      <vt:lpstr>정서‧행동발달 장애 치료</vt:lpstr>
      <vt:lpstr>정서‧행동발달 장애 치료</vt:lpstr>
      <vt:lpstr>정서‧행동발달 장애 치료</vt:lpstr>
      <vt:lpstr>정서‧행동발달 장애 치료</vt:lpstr>
      <vt:lpstr>정서‧행동발달 장애 치료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 HD</dc:title>
  <dc:creator>SEC</dc:creator>
  <cp:lastModifiedBy>SEC</cp:lastModifiedBy>
  <cp:revision>13</cp:revision>
  <dcterms:created xsi:type="dcterms:W3CDTF">2012-10-20T08:16:20Z</dcterms:created>
  <dcterms:modified xsi:type="dcterms:W3CDTF">2012-10-20T08:57:49Z</dcterms:modified>
</cp:coreProperties>
</file>